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8288000" cy="10287000"/>
  <p:notesSz cx="6858000" cy="9144000"/>
  <p:embeddedFontLst>
    <p:embeddedFont>
      <p:font typeface="Barlow Condensed Heavy" charset="1" panose="00000A06000000000000"/>
      <p:regular r:id="rId73"/>
    </p:embeddedFont>
    <p:embeddedFont>
      <p:font typeface="Barlow Condensed Bold" charset="1" panose="00000806000000000000"/>
      <p:regular r:id="rId74"/>
    </p:embeddedFont>
    <p:embeddedFont>
      <p:font typeface="Aileron Bold" charset="1" panose="00000800000000000000"/>
      <p:regular r:id="rId75"/>
    </p:embeddedFont>
    <p:embeddedFont>
      <p:font typeface="Akzidenz-Grotesk Bold Italics" charset="1" panose="02000803060000090004"/>
      <p:regular r:id="rId76"/>
    </p:embeddedFont>
    <p:embeddedFont>
      <p:font typeface="Aileron" charset="1" panose="00000500000000000000"/>
      <p:regular r:id="rId77"/>
    </p:embeddedFont>
    <p:embeddedFont>
      <p:font typeface="Akzidenz-Grotesk Bold" charset="1" panose="02000803050000020004"/>
      <p:regular r:id="rId78"/>
    </p:embeddedFont>
    <p:embeddedFont>
      <p:font typeface="Akzidenz-Grotesk Heavy" charset="1" panose="02000503050000020004"/>
      <p:regular r:id="rId79"/>
    </p:embeddedFont>
    <p:embeddedFont>
      <p:font typeface="Times New Roman Bold" charset="1" panose="02030802070405020303"/>
      <p:regular r:id="rId80"/>
    </p:embeddedFont>
    <p:embeddedFont>
      <p:font typeface="Aileron Heavy" charset="1" panose="00000A00000000000000"/>
      <p:regular r:id="rId81"/>
    </p:embeddedFont>
    <p:embeddedFont>
      <p:font typeface="Arimo Bold" charset="1" panose="020B0704020202020204"/>
      <p:regular r:id="rId82"/>
    </p:embeddedFont>
    <p:embeddedFont>
      <p:font typeface="Aileron Bold Italics" charset="1" panose="00000800000000000000"/>
      <p:regular r:id="rId83"/>
    </p:embeddedFont>
    <p:embeddedFont>
      <p:font typeface="Aileron Italics" charset="1" panose="00000500000000000000"/>
      <p:regular r:id="rId84"/>
    </p:embeddedFont>
    <p:embeddedFont>
      <p:font typeface="Montserrat Heavy" charset="1" panose="00000A00000000000000"/>
      <p:regular r:id="rId85"/>
    </p:embeddedFont>
    <p:embeddedFont>
      <p:font typeface="Times New Roman" charset="1" panose="02030502070405020303"/>
      <p:regular r:id="rId86"/>
    </p:embeddedFont>
    <p:embeddedFont>
      <p:font typeface="Noto Sans" charset="1" panose="020B0502040504020204"/>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6.png" Type="http://schemas.openxmlformats.org/officeDocument/2006/relationships/image"/><Relationship Id="rId7" Target="../embeddings/oleObject1.bin" Type="http://schemas.openxmlformats.org/officeDocument/2006/relationships/oleObjec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7.png" Type="http://schemas.openxmlformats.org/officeDocument/2006/relationships/image"/><Relationship Id="rId7" Target="../embeddings/oleObject2.bin" Type="http://schemas.openxmlformats.org/officeDocument/2006/relationships/oleObjec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0985114" cy="6979054"/>
            <a:chOff x="-1270" y="0"/>
            <a:chExt cx="5331580" cy="3387255"/>
          </a:xfrm>
        </p:grpSpPr>
        <p:sp>
          <p:nvSpPr>
            <p:cNvPr name="Freeform 4" id="4"/>
            <p:cNvSpPr/>
            <p:nvPr/>
          </p:nvSpPr>
          <p:spPr>
            <a:xfrm flipH="false" flipV="false" rot="0">
              <a:off x="-10" y="0"/>
              <a:ext cx="5331590" cy="3387255"/>
            </a:xfrm>
            <a:custGeom>
              <a:avLst/>
              <a:gdLst/>
              <a:ahLst/>
              <a:cxnLst/>
              <a:rect r="r" b="b" t="t" l="l"/>
              <a:pathLst>
                <a:path h="3387255" w="5331590">
                  <a:moveTo>
                    <a:pt x="5331590" y="728394"/>
                  </a:moveTo>
                  <a:cubicBezTo>
                    <a:pt x="5331590" y="1130575"/>
                    <a:pt x="5055613" y="1456788"/>
                    <a:pt x="4715380" y="1456788"/>
                  </a:cubicBezTo>
                  <a:lnTo>
                    <a:pt x="3600172" y="1456788"/>
                  </a:lnTo>
                  <a:cubicBezTo>
                    <a:pt x="3574969" y="1456788"/>
                    <a:pt x="3554807" y="1482110"/>
                    <a:pt x="3554807" y="1511902"/>
                  </a:cubicBezTo>
                  <a:cubicBezTo>
                    <a:pt x="3554807" y="1619150"/>
                    <a:pt x="3534645" y="1720440"/>
                    <a:pt x="3500622" y="1812792"/>
                  </a:cubicBezTo>
                  <a:cubicBezTo>
                    <a:pt x="3479200" y="1867906"/>
                    <a:pt x="3513223" y="1930467"/>
                    <a:pt x="3564888" y="1930467"/>
                  </a:cubicBezTo>
                  <a:cubicBezTo>
                    <a:pt x="3905121" y="1930467"/>
                    <a:pt x="4181088" y="2256681"/>
                    <a:pt x="4181088" y="2658861"/>
                  </a:cubicBezTo>
                  <a:cubicBezTo>
                    <a:pt x="4181088" y="3061042"/>
                    <a:pt x="3905121" y="3387255"/>
                    <a:pt x="3564888" y="3387255"/>
                  </a:cubicBezTo>
                  <a:lnTo>
                    <a:pt x="1242481" y="3387255"/>
                  </a:lnTo>
                  <a:cubicBezTo>
                    <a:pt x="902248" y="3387255"/>
                    <a:pt x="626281" y="3061042"/>
                    <a:pt x="626281" y="2658861"/>
                  </a:cubicBezTo>
                  <a:cubicBezTo>
                    <a:pt x="626281" y="2551613"/>
                    <a:pt x="646443" y="2450323"/>
                    <a:pt x="680466" y="2357971"/>
                  </a:cubicBezTo>
                  <a:cubicBezTo>
                    <a:pt x="701889" y="2302857"/>
                    <a:pt x="667865" y="2240296"/>
                    <a:pt x="616200" y="2240296"/>
                  </a:cubicBezTo>
                  <a:cubicBezTo>
                    <a:pt x="275967" y="2240296"/>
                    <a:pt x="0" y="1914082"/>
                    <a:pt x="0" y="1511902"/>
                  </a:cubicBezTo>
                  <a:cubicBezTo>
                    <a:pt x="0" y="1109721"/>
                    <a:pt x="275967" y="783508"/>
                    <a:pt x="616200" y="783508"/>
                  </a:cubicBezTo>
                  <a:lnTo>
                    <a:pt x="1731409" y="783508"/>
                  </a:lnTo>
                  <a:cubicBezTo>
                    <a:pt x="1756611" y="783508"/>
                    <a:pt x="1776773" y="759675"/>
                    <a:pt x="1776773" y="729884"/>
                  </a:cubicBezTo>
                  <a:lnTo>
                    <a:pt x="1776773" y="728394"/>
                  </a:lnTo>
                  <a:cubicBezTo>
                    <a:pt x="1776773" y="326213"/>
                    <a:pt x="2052740" y="0"/>
                    <a:pt x="2392973" y="0"/>
                  </a:cubicBezTo>
                  <a:lnTo>
                    <a:pt x="4714120" y="0"/>
                  </a:lnTo>
                  <a:cubicBezTo>
                    <a:pt x="5055613" y="0"/>
                    <a:pt x="5331590" y="326213"/>
                    <a:pt x="5331590" y="728394"/>
                  </a:cubicBezTo>
                  <a:close/>
                </a:path>
              </a:pathLst>
            </a:custGeom>
            <a:blipFill>
              <a:blip r:embed="rId4"/>
              <a:stretch>
                <a:fillRect l="-843" t="-6638" r="-844" b="0"/>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388641" y="1245732"/>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536345" y="3479949"/>
            <a:ext cx="9734623" cy="166355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BÁO CÁO CUỐI KÌ</a:t>
            </a:r>
          </a:p>
        </p:txBody>
      </p:sp>
      <p:sp>
        <p:nvSpPr>
          <p:cNvPr name="TextBox 16" id="16"/>
          <p:cNvSpPr txBox="true"/>
          <p:nvPr/>
        </p:nvSpPr>
        <p:spPr>
          <a:xfrm rot="0">
            <a:off x="4709748" y="5613498"/>
            <a:ext cx="9934824" cy="806095"/>
          </a:xfrm>
          <a:prstGeom prst="rect">
            <a:avLst/>
          </a:prstGeom>
        </p:spPr>
        <p:txBody>
          <a:bodyPr anchor="t" rtlCol="false" tIns="0" lIns="0" bIns="0" rIns="0">
            <a:spAutoFit/>
          </a:bodyPr>
          <a:lstStyle/>
          <a:p>
            <a:pPr algn="l">
              <a:lnSpc>
                <a:spcPts val="6583"/>
              </a:lnSpc>
            </a:pPr>
            <a:r>
              <a:rPr lang="en-US" sz="5025" b="true">
                <a:solidFill>
                  <a:srgbClr val="021828"/>
                </a:solidFill>
                <a:latin typeface="Barlow Condensed Bold"/>
                <a:ea typeface="Barlow Condensed Bold"/>
                <a:cs typeface="Barlow Condensed Bold"/>
                <a:sym typeface="Barlow Condensed Bold"/>
              </a:rPr>
              <a:t>Môn : Cơ sở dữ liệu </a:t>
            </a:r>
          </a:p>
        </p:txBody>
      </p:sp>
      <p:sp>
        <p:nvSpPr>
          <p:cNvPr name="TextBox 17" id="17"/>
          <p:cNvSpPr txBox="true"/>
          <p:nvPr/>
        </p:nvSpPr>
        <p:spPr>
          <a:xfrm rot="0">
            <a:off x="13976989" y="1415944"/>
            <a:ext cx="3491821" cy="342352"/>
          </a:xfrm>
          <a:prstGeom prst="rect">
            <a:avLst/>
          </a:prstGeom>
        </p:spPr>
        <p:txBody>
          <a:bodyPr anchor="t" rtlCol="false" tIns="0" lIns="0" bIns="0" rIns="0">
            <a:spAutoFit/>
          </a:bodyPr>
          <a:lstStyle/>
          <a:p>
            <a:pPr algn="l">
              <a:lnSpc>
                <a:spcPts val="2799"/>
              </a:lnSpc>
            </a:pPr>
            <a:r>
              <a:rPr lang="en-US" sz="2204" b="true">
                <a:solidFill>
                  <a:srgbClr val="FFFFFF"/>
                </a:solidFill>
                <a:latin typeface="Aileron Bold"/>
                <a:ea typeface="Aileron Bold"/>
                <a:cs typeface="Aileron Bold"/>
                <a:sym typeface="Aileron Bold"/>
              </a:rPr>
              <a:t>NHÓM 8 THỰC HIỆN</a:t>
            </a:r>
          </a:p>
        </p:txBody>
      </p:sp>
      <p:sp>
        <p:nvSpPr>
          <p:cNvPr name="TextBox 18" id="18"/>
          <p:cNvSpPr txBox="true"/>
          <p:nvPr/>
        </p:nvSpPr>
        <p:spPr>
          <a:xfrm rot="0">
            <a:off x="2536345" y="8495032"/>
            <a:ext cx="4136678" cy="763268"/>
          </a:xfrm>
          <a:prstGeom prst="rect">
            <a:avLst/>
          </a:prstGeom>
        </p:spPr>
        <p:txBody>
          <a:bodyPr anchor="t" rtlCol="false" tIns="0" lIns="0" bIns="0" rIns="0">
            <a:spAutoFit/>
          </a:bodyPr>
          <a:lstStyle/>
          <a:p>
            <a:pPr algn="ctr">
              <a:lnSpc>
                <a:spcPts val="3080"/>
              </a:lnSpc>
            </a:pPr>
            <a:r>
              <a:rPr lang="en-US" sz="2200" b="true">
                <a:solidFill>
                  <a:srgbClr val="000000"/>
                </a:solidFill>
                <a:latin typeface="Aileron Bold"/>
                <a:ea typeface="Aileron Bold"/>
                <a:cs typeface="Aileron Bold"/>
                <a:sym typeface="Aileron Bold"/>
              </a:rPr>
              <a:t>GVHD:  THS. Lê Hữu Hùng</a:t>
            </a:r>
          </a:p>
          <a:p>
            <a:pPr algn="ctr">
              <a:lnSpc>
                <a:spcPts val="3080"/>
              </a:lnSpc>
              <a:spcBef>
                <a:spcPct val="0"/>
              </a:spcBef>
            </a:pPr>
            <a:r>
              <a:rPr lang="en-US" b="true" sz="2200">
                <a:solidFill>
                  <a:srgbClr val="000000"/>
                </a:solidFill>
                <a:latin typeface="Aileron Bold"/>
                <a:ea typeface="Aileron Bold"/>
                <a:cs typeface="Aileron Bold"/>
                <a:sym typeface="Aileron Bold"/>
              </a:rPr>
              <a:t>                       THS. Nguyễn Thị Hoài</a:t>
            </a:r>
          </a:p>
        </p:txBody>
      </p:sp>
      <p:sp>
        <p:nvSpPr>
          <p:cNvPr name="TextBox 19" id="19"/>
          <p:cNvSpPr txBox="true"/>
          <p:nvPr/>
        </p:nvSpPr>
        <p:spPr>
          <a:xfrm rot="0">
            <a:off x="4709748" y="6759905"/>
            <a:ext cx="5387816" cy="537844"/>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Aileron Bold"/>
                <a:ea typeface="Aileron Bold"/>
                <a:cs typeface="Aileron Bold"/>
                <a:sym typeface="Aileron Bold"/>
              </a:rPr>
              <a:t>ĐỀ TÀI : QUẢN LÝ BỆNH VIỆN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206546" y="581443"/>
            <a:ext cx="8594554" cy="9950171"/>
          </a:xfrm>
          <a:prstGeom prst="rect">
            <a:avLst/>
          </a:prstGeom>
        </p:spPr>
        <p:txBody>
          <a:bodyPr anchor="t" rtlCol="false" tIns="0" lIns="0" bIns="0" rIns="0">
            <a:spAutoFit/>
          </a:bodyPr>
          <a:lstStyle/>
          <a:p>
            <a:pPr algn="l">
              <a:lnSpc>
                <a:spcPts val="2713"/>
              </a:lnSpc>
            </a:pPr>
          </a:p>
          <a:p>
            <a:pPr algn="l">
              <a:lnSpc>
                <a:spcPts val="2713"/>
              </a:lnSpc>
            </a:pPr>
            <a:r>
              <a:rPr lang="en-US" sz="1938" b="true">
                <a:solidFill>
                  <a:srgbClr val="000000"/>
                </a:solidFill>
                <a:latin typeface="Arimo Bold"/>
                <a:ea typeface="Arimo Bold"/>
                <a:cs typeface="Arimo Bold"/>
                <a:sym typeface="Arimo Bold"/>
              </a:rPr>
              <a:t>-- LAMVIEC</a:t>
            </a:r>
          </a:p>
          <a:p>
            <a:pPr algn="l">
              <a:lnSpc>
                <a:spcPts val="2713"/>
              </a:lnSpc>
            </a:pPr>
            <a:r>
              <a:rPr lang="en-US" sz="1938" b="true">
                <a:solidFill>
                  <a:srgbClr val="000000"/>
                </a:solidFill>
                <a:latin typeface="Arimo Bold"/>
                <a:ea typeface="Arimo Bold"/>
                <a:cs typeface="Arimo Bold"/>
                <a:sym typeface="Arimo Bold"/>
              </a:rPr>
              <a:t>CREATE TABLE LAMVIEC (</a:t>
            </a:r>
          </a:p>
          <a:p>
            <a:pPr algn="l">
              <a:lnSpc>
                <a:spcPts val="2713"/>
              </a:lnSpc>
            </a:pPr>
            <a:r>
              <a:rPr lang="en-US" sz="1938" b="true">
                <a:solidFill>
                  <a:srgbClr val="000000"/>
                </a:solidFill>
                <a:latin typeface="Arimo Bold"/>
                <a:ea typeface="Arimo Bold"/>
                <a:cs typeface="Arimo Bold"/>
                <a:sym typeface="Arimo Bold"/>
              </a:rPr>
              <a:t>    MaNhanVien INT,</a:t>
            </a:r>
          </a:p>
          <a:p>
            <a:pPr algn="l">
              <a:lnSpc>
                <a:spcPts val="2713"/>
              </a:lnSpc>
            </a:pPr>
            <a:r>
              <a:rPr lang="en-US" sz="1938" b="true">
                <a:solidFill>
                  <a:srgbClr val="000000"/>
                </a:solidFill>
                <a:latin typeface="Arimo Bold"/>
                <a:ea typeface="Arimo Bold"/>
                <a:cs typeface="Arimo Bold"/>
                <a:sym typeface="Arimo Bold"/>
              </a:rPr>
              <a:t>    SoKhuChuaTri INT,</a:t>
            </a:r>
          </a:p>
          <a:p>
            <a:pPr algn="l">
              <a:lnSpc>
                <a:spcPts val="2713"/>
              </a:lnSpc>
            </a:pPr>
            <a:r>
              <a:rPr lang="en-US" sz="1938" b="true">
                <a:solidFill>
                  <a:srgbClr val="000000"/>
                </a:solidFill>
                <a:latin typeface="Arimo Bold"/>
                <a:ea typeface="Arimo Bold"/>
                <a:cs typeface="Arimo Bold"/>
                <a:sym typeface="Arimo Bold"/>
              </a:rPr>
              <a:t>    SoGioLamViec INT,</a:t>
            </a:r>
          </a:p>
          <a:p>
            <a:pPr algn="l">
              <a:lnSpc>
                <a:spcPts val="2713"/>
              </a:lnSpc>
            </a:pPr>
            <a:r>
              <a:rPr lang="en-US" sz="1938" b="true">
                <a:solidFill>
                  <a:srgbClr val="000000"/>
                </a:solidFill>
                <a:latin typeface="Arimo Bold"/>
                <a:ea typeface="Arimo Bold"/>
                <a:cs typeface="Arimo Bold"/>
                <a:sym typeface="Arimo Bold"/>
              </a:rPr>
              <a:t>    PRIMARY KEY (MaNhanVien, SoKhuChuaTri),</a:t>
            </a:r>
          </a:p>
          <a:p>
            <a:pPr algn="l">
              <a:lnSpc>
                <a:spcPts val="2713"/>
              </a:lnSpc>
            </a:pPr>
            <a:r>
              <a:rPr lang="en-US" sz="1938" b="true">
                <a:solidFill>
                  <a:srgbClr val="000000"/>
                </a:solidFill>
                <a:latin typeface="Arimo Bold"/>
                <a:ea typeface="Arimo Bold"/>
                <a:cs typeface="Arimo Bold"/>
                <a:sym typeface="Arimo Bold"/>
              </a:rPr>
              <a:t>    CONSTRAINT FK_LAMVIEC_NHANVIEN </a:t>
            </a:r>
          </a:p>
          <a:p>
            <a:pPr algn="l">
              <a:lnSpc>
                <a:spcPts val="2713"/>
              </a:lnSpc>
            </a:pPr>
            <a:r>
              <a:rPr lang="en-US" sz="1938" b="true">
                <a:solidFill>
                  <a:srgbClr val="000000"/>
                </a:solidFill>
                <a:latin typeface="Arimo Bold"/>
                <a:ea typeface="Arimo Bold"/>
                <a:cs typeface="Arimo Bold"/>
                <a:sym typeface="Arimo Bold"/>
              </a:rPr>
              <a:t>        FOREIGN KEY (MaNhanVien) REFERENCES NHANVIEN(MaNhanVien),</a:t>
            </a:r>
          </a:p>
          <a:p>
            <a:pPr algn="l">
              <a:lnSpc>
                <a:spcPts val="2713"/>
              </a:lnSpc>
            </a:pPr>
            <a:r>
              <a:rPr lang="en-US" sz="1938" b="true">
                <a:solidFill>
                  <a:srgbClr val="000000"/>
                </a:solidFill>
                <a:latin typeface="Arimo Bold"/>
                <a:ea typeface="Arimo Bold"/>
                <a:cs typeface="Arimo Bold"/>
                <a:sym typeface="Arimo Bold"/>
              </a:rPr>
              <a:t>    CONSTRAINT FK_LAMVIEC_KHUCHUATRI </a:t>
            </a:r>
          </a:p>
          <a:p>
            <a:pPr algn="l">
              <a:lnSpc>
                <a:spcPts val="2713"/>
              </a:lnSpc>
            </a:pPr>
            <a:r>
              <a:rPr lang="en-US" sz="1938" b="true">
                <a:solidFill>
                  <a:srgbClr val="000000"/>
                </a:solidFill>
                <a:latin typeface="Arimo Bold"/>
                <a:ea typeface="Arimo Bold"/>
                <a:cs typeface="Arimo Bold"/>
                <a:sym typeface="Arimo Bold"/>
              </a:rPr>
              <a:t>        FOREIGN KEY (SoKhuChuaTri) REFERENCES KHUCHUATRI(SoKhuChuaTri))</a:t>
            </a:r>
          </a:p>
          <a:p>
            <a:pPr algn="l">
              <a:lnSpc>
                <a:spcPts val="2713"/>
              </a:lnSpc>
            </a:pPr>
          </a:p>
          <a:p>
            <a:pPr algn="l">
              <a:lnSpc>
                <a:spcPts val="2713"/>
              </a:lnSpc>
            </a:pPr>
            <a:r>
              <a:rPr lang="en-US" sz="1938" b="true">
                <a:solidFill>
                  <a:srgbClr val="000000"/>
                </a:solidFill>
                <a:latin typeface="Arimo Bold"/>
                <a:ea typeface="Arimo Bold"/>
                <a:cs typeface="Arimo Bold"/>
                <a:sym typeface="Arimo Bold"/>
              </a:rPr>
              <a:t>-- CHUATRI</a:t>
            </a:r>
          </a:p>
          <a:p>
            <a:pPr algn="l">
              <a:lnSpc>
                <a:spcPts val="2713"/>
              </a:lnSpc>
            </a:pPr>
            <a:r>
              <a:rPr lang="en-US" sz="1938" b="true">
                <a:solidFill>
                  <a:srgbClr val="000000"/>
                </a:solidFill>
                <a:latin typeface="Arimo Bold"/>
                <a:ea typeface="Arimo Bold"/>
                <a:cs typeface="Arimo Bold"/>
                <a:sym typeface="Arimo Bold"/>
              </a:rPr>
              <a:t>CREATE TABLE CHUATRI (</a:t>
            </a:r>
          </a:p>
          <a:p>
            <a:pPr algn="l">
              <a:lnSpc>
                <a:spcPts val="2713"/>
              </a:lnSpc>
            </a:pPr>
            <a:r>
              <a:rPr lang="en-US" sz="1938" b="true">
                <a:solidFill>
                  <a:srgbClr val="000000"/>
                </a:solidFill>
                <a:latin typeface="Arimo Bold"/>
                <a:ea typeface="Arimo Bold"/>
                <a:cs typeface="Arimo Bold"/>
                <a:sym typeface="Arimo Bold"/>
              </a:rPr>
              <a:t>    MaSoChuaTri INT,</a:t>
            </a:r>
          </a:p>
          <a:p>
            <a:pPr algn="l">
              <a:lnSpc>
                <a:spcPts val="2713"/>
              </a:lnSpc>
            </a:pPr>
            <a:r>
              <a:rPr lang="en-US" sz="1938" b="true">
                <a:solidFill>
                  <a:srgbClr val="000000"/>
                </a:solidFill>
                <a:latin typeface="Arimo Bold"/>
                <a:ea typeface="Arimo Bold"/>
                <a:cs typeface="Arimo Bold"/>
                <a:sym typeface="Arimo Bold"/>
              </a:rPr>
              <a:t>    MaBenhNhan INT,</a:t>
            </a:r>
          </a:p>
          <a:p>
            <a:pPr algn="l">
              <a:lnSpc>
                <a:spcPts val="2713"/>
              </a:lnSpc>
            </a:pPr>
            <a:r>
              <a:rPr lang="en-US" sz="1938" b="true">
                <a:solidFill>
                  <a:srgbClr val="000000"/>
                </a:solidFill>
                <a:latin typeface="Arimo Bold"/>
                <a:ea typeface="Arimo Bold"/>
                <a:cs typeface="Arimo Bold"/>
                <a:sym typeface="Arimo Bold"/>
              </a:rPr>
              <a:t>    MaBacSi INT,</a:t>
            </a:r>
          </a:p>
          <a:p>
            <a:pPr algn="l">
              <a:lnSpc>
                <a:spcPts val="2713"/>
              </a:lnSpc>
            </a:pPr>
            <a:r>
              <a:rPr lang="en-US" sz="1938" b="true">
                <a:solidFill>
                  <a:srgbClr val="000000"/>
                </a:solidFill>
                <a:latin typeface="Arimo Bold"/>
                <a:ea typeface="Arimo Bold"/>
                <a:cs typeface="Arimo Bold"/>
                <a:sym typeface="Arimo Bold"/>
              </a:rPr>
              <a:t>    TenChuaTri NVARCHAR(100),</a:t>
            </a:r>
          </a:p>
          <a:p>
            <a:pPr algn="l">
              <a:lnSpc>
                <a:spcPts val="2713"/>
              </a:lnSpc>
            </a:pPr>
            <a:r>
              <a:rPr lang="en-US" sz="1938" b="true">
                <a:solidFill>
                  <a:srgbClr val="000000"/>
                </a:solidFill>
                <a:latin typeface="Arimo Bold"/>
                <a:ea typeface="Arimo Bold"/>
                <a:cs typeface="Arimo Bold"/>
                <a:sym typeface="Arimo Bold"/>
              </a:rPr>
              <a:t>    NgayChuaTri DATE,</a:t>
            </a:r>
          </a:p>
          <a:p>
            <a:pPr algn="l">
              <a:lnSpc>
                <a:spcPts val="2713"/>
              </a:lnSpc>
            </a:pPr>
            <a:r>
              <a:rPr lang="en-US" sz="1938" b="true">
                <a:solidFill>
                  <a:srgbClr val="000000"/>
                </a:solidFill>
                <a:latin typeface="Arimo Bold"/>
                <a:ea typeface="Arimo Bold"/>
                <a:cs typeface="Arimo Bold"/>
                <a:sym typeface="Arimo Bold"/>
              </a:rPr>
              <a:t>    ThoiGianChuaTri TIME, </a:t>
            </a:r>
          </a:p>
          <a:p>
            <a:pPr algn="l">
              <a:lnSpc>
                <a:spcPts val="2713"/>
              </a:lnSpc>
            </a:pPr>
            <a:r>
              <a:rPr lang="en-US" sz="1938" b="true">
                <a:solidFill>
                  <a:srgbClr val="000000"/>
                </a:solidFill>
                <a:latin typeface="Arimo Bold"/>
                <a:ea typeface="Arimo Bold"/>
                <a:cs typeface="Arimo Bold"/>
                <a:sym typeface="Arimo Bold"/>
              </a:rPr>
              <a:t>    KetQua NVARCHAR(200),</a:t>
            </a:r>
          </a:p>
          <a:p>
            <a:pPr algn="l">
              <a:lnSpc>
                <a:spcPts val="2713"/>
              </a:lnSpc>
            </a:pPr>
            <a:r>
              <a:rPr lang="en-US" sz="1938" b="true">
                <a:solidFill>
                  <a:srgbClr val="000000"/>
                </a:solidFill>
                <a:latin typeface="Arimo Bold"/>
                <a:ea typeface="Arimo Bold"/>
                <a:cs typeface="Arimo Bold"/>
                <a:sym typeface="Arimo Bold"/>
              </a:rPr>
              <a:t>    PRIMARY KEY (MaSoChuaTri, MaBenhNhan, MaBacSi),</a:t>
            </a:r>
          </a:p>
          <a:p>
            <a:pPr algn="l">
              <a:lnSpc>
                <a:spcPts val="2713"/>
              </a:lnSpc>
            </a:pPr>
            <a:r>
              <a:rPr lang="en-US" sz="1938" b="true">
                <a:solidFill>
                  <a:srgbClr val="000000"/>
                </a:solidFill>
                <a:latin typeface="Arimo Bold"/>
                <a:ea typeface="Arimo Bold"/>
                <a:cs typeface="Arimo Bold"/>
                <a:sym typeface="Arimo Bold"/>
              </a:rPr>
              <a:t>    CONSTRAINT FK_CHUATRI_BENHNHAN FOREIGN KEY (MaBenhNhan) REFERENCES BENHNHAN(MaBenhNhan),</a:t>
            </a:r>
          </a:p>
          <a:p>
            <a:pPr algn="l">
              <a:lnSpc>
                <a:spcPts val="2713"/>
              </a:lnSpc>
            </a:pPr>
            <a:r>
              <a:rPr lang="en-US" sz="1938" b="true">
                <a:solidFill>
                  <a:srgbClr val="000000"/>
                </a:solidFill>
                <a:latin typeface="Arimo Bold"/>
                <a:ea typeface="Arimo Bold"/>
                <a:cs typeface="Arimo Bold"/>
                <a:sym typeface="Arimo Bold"/>
              </a:rPr>
              <a:t>    CONSTRAINT FK_CHUATRI_BACSI FOREIGN KEY (MaBacSi) REFERENCES BACSI(MaBacSi))</a:t>
            </a:r>
          </a:p>
          <a:p>
            <a:pPr algn="l">
              <a:lnSpc>
                <a:spcPts val="2713"/>
              </a:lnSpc>
              <a:spcBef>
                <a:spcPct val="0"/>
              </a:spcBef>
            </a:pPr>
          </a:p>
        </p:txBody>
      </p:sp>
      <p:sp>
        <p:nvSpPr>
          <p:cNvPr name="AutoShape 5" id="5"/>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9978307" y="1145107"/>
            <a:ext cx="8517210" cy="10550176"/>
          </a:xfrm>
          <a:prstGeom prst="rect">
            <a:avLst/>
          </a:prstGeom>
        </p:spPr>
        <p:txBody>
          <a:bodyPr anchor="t" rtlCol="false" tIns="0" lIns="0" bIns="0" rIns="0">
            <a:spAutoFit/>
          </a:bodyPr>
          <a:lstStyle/>
          <a:p>
            <a:pPr algn="l">
              <a:lnSpc>
                <a:spcPts val="2918"/>
              </a:lnSpc>
            </a:pPr>
            <a:r>
              <a:rPr lang="en-US" sz="2084" b="true">
                <a:solidFill>
                  <a:srgbClr val="021828"/>
                </a:solidFill>
                <a:latin typeface="Aileron Bold"/>
                <a:ea typeface="Aileron Bold"/>
                <a:cs typeface="Aileron Bold"/>
                <a:sym typeface="Aileron Bold"/>
              </a:rPr>
              <a:t>-- THEODOI</a:t>
            </a:r>
          </a:p>
          <a:p>
            <a:pPr algn="l">
              <a:lnSpc>
                <a:spcPts val="2918"/>
              </a:lnSpc>
            </a:pPr>
            <a:r>
              <a:rPr lang="en-US" sz="2084" b="true">
                <a:solidFill>
                  <a:srgbClr val="021828"/>
                </a:solidFill>
                <a:latin typeface="Aileron Bold"/>
                <a:ea typeface="Aileron Bold"/>
                <a:cs typeface="Aileron Bold"/>
                <a:sym typeface="Aileron Bold"/>
              </a:rPr>
              <a:t>CREATE TABLE THEODOI (</a:t>
            </a:r>
          </a:p>
          <a:p>
            <a:pPr algn="l">
              <a:lnSpc>
                <a:spcPts val="2918"/>
              </a:lnSpc>
            </a:pPr>
            <a:r>
              <a:rPr lang="en-US" sz="2084" b="true">
                <a:solidFill>
                  <a:srgbClr val="021828"/>
                </a:solidFill>
                <a:latin typeface="Aileron Bold"/>
                <a:ea typeface="Aileron Bold"/>
                <a:cs typeface="Aileron Bold"/>
                <a:sym typeface="Aileron Bold"/>
              </a:rPr>
              <a:t>    </a:t>
            </a:r>
            <a:r>
              <a:rPr lang="en-US" sz="2084" b="true">
                <a:solidFill>
                  <a:srgbClr val="021828"/>
                </a:solidFill>
                <a:latin typeface="Aileron Bold"/>
                <a:ea typeface="Aileron Bold"/>
                <a:cs typeface="Aileron Bold"/>
                <a:sym typeface="Aileron Bold"/>
              </a:rPr>
              <a:t>MaBenhNhan INT,</a:t>
            </a:r>
          </a:p>
          <a:p>
            <a:pPr algn="l">
              <a:lnSpc>
                <a:spcPts val="2918"/>
              </a:lnSpc>
            </a:pPr>
            <a:r>
              <a:rPr lang="en-US" sz="2084" b="true">
                <a:solidFill>
                  <a:srgbClr val="021828"/>
                </a:solidFill>
                <a:latin typeface="Aileron Bold"/>
                <a:ea typeface="Aileron Bold"/>
                <a:cs typeface="Aileron Bold"/>
                <a:sym typeface="Aileron Bold"/>
              </a:rPr>
              <a:t>    MaBacSi INT,</a:t>
            </a:r>
          </a:p>
          <a:p>
            <a:pPr algn="l">
              <a:lnSpc>
                <a:spcPts val="2918"/>
              </a:lnSpc>
            </a:pPr>
            <a:r>
              <a:rPr lang="en-US" sz="2084" b="true">
                <a:solidFill>
                  <a:srgbClr val="021828"/>
                </a:solidFill>
                <a:latin typeface="Aileron Bold"/>
                <a:ea typeface="Aileron Bold"/>
                <a:cs typeface="Aileron Bold"/>
                <a:sym typeface="Aileron Bold"/>
              </a:rPr>
              <a:t>    PRIMARY KEY (MaBenhNhan, MaBacSi),</a:t>
            </a:r>
          </a:p>
          <a:p>
            <a:pPr algn="l">
              <a:lnSpc>
                <a:spcPts val="2918"/>
              </a:lnSpc>
            </a:pPr>
            <a:r>
              <a:rPr lang="en-US" sz="2084" b="true">
                <a:solidFill>
                  <a:srgbClr val="021828"/>
                </a:solidFill>
                <a:latin typeface="Aileron Bold"/>
                <a:ea typeface="Aileron Bold"/>
                <a:cs typeface="Aileron Bold"/>
                <a:sym typeface="Aileron Bold"/>
              </a:rPr>
              <a:t>    CONS</a:t>
            </a:r>
            <a:r>
              <a:rPr lang="en-US" sz="2084" b="true">
                <a:solidFill>
                  <a:srgbClr val="021828"/>
                </a:solidFill>
                <a:latin typeface="Aileron Bold"/>
                <a:ea typeface="Aileron Bold"/>
                <a:cs typeface="Aileron Bold"/>
                <a:sym typeface="Aileron Bold"/>
              </a:rPr>
              <a:t>TRAINT FK_THEODOI_BENHNHAN FOREIGN KEY (MaBenhNhan) REFERENCES BENHNHAN(MaBenhNhan),</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FK_THEO</a:t>
            </a:r>
            <a:r>
              <a:rPr lang="en-US" b="true" sz="2084">
                <a:solidFill>
                  <a:srgbClr val="021828"/>
                </a:solidFill>
                <a:latin typeface="Aileron Bold"/>
                <a:ea typeface="Aileron Bold"/>
                <a:cs typeface="Aileron Bold"/>
                <a:sym typeface="Aileron Bold"/>
              </a:rPr>
              <a:t>DOI_BACSI FOREIGN KEY (MaBacSi) REFERENCES BACSI(MaBacSi))</a:t>
            </a:r>
          </a:p>
          <a:p>
            <a:pPr algn="l">
              <a:lnSpc>
                <a:spcPts val="2918"/>
              </a:lnSpc>
              <a:spcBef>
                <a:spcPct val="0"/>
              </a:spcBef>
            </a:pPr>
          </a:p>
          <a:p>
            <a:pPr algn="l">
              <a:lnSpc>
                <a:spcPts val="2918"/>
              </a:lnSpc>
              <a:spcBef>
                <a:spcPct val="0"/>
              </a:spcBef>
            </a:pPr>
            <a:r>
              <a:rPr lang="en-US" b="true" sz="2084">
                <a:solidFill>
                  <a:srgbClr val="021828"/>
                </a:solidFill>
                <a:latin typeface="Aileron Bold"/>
                <a:ea typeface="Aileron Bold"/>
                <a:cs typeface="Aileron Bold"/>
                <a:sym typeface="Aileron Bold"/>
              </a:rPr>
              <a:t>-- SUDUNG</a:t>
            </a:r>
          </a:p>
          <a:p>
            <a:pPr algn="l">
              <a:lnSpc>
                <a:spcPts val="2918"/>
              </a:lnSpc>
              <a:spcBef>
                <a:spcPct val="0"/>
              </a:spcBef>
            </a:pPr>
            <a:r>
              <a:rPr lang="en-US" b="true" sz="2084">
                <a:solidFill>
                  <a:srgbClr val="021828"/>
                </a:solidFill>
                <a:latin typeface="Aileron Bold"/>
                <a:ea typeface="Aileron Bold"/>
                <a:cs typeface="Aileron Bold"/>
                <a:sym typeface="Aileron Bold"/>
              </a:rPr>
              <a:t>CREATE TABLE SUDUNG (</a:t>
            </a:r>
          </a:p>
          <a:p>
            <a:pPr algn="l">
              <a:lnSpc>
                <a:spcPts val="2918"/>
              </a:lnSpc>
              <a:spcBef>
                <a:spcPct val="0"/>
              </a:spcBef>
            </a:pPr>
            <a:r>
              <a:rPr lang="en-US" b="true" sz="2084">
                <a:solidFill>
                  <a:srgbClr val="021828"/>
                </a:solidFill>
                <a:latin typeface="Aileron Bold"/>
                <a:ea typeface="Aileron Bold"/>
                <a:cs typeface="Aileron Bold"/>
                <a:sym typeface="Aileron Bold"/>
              </a:rPr>
              <a:t>    MaBenhNhan INT,</a:t>
            </a:r>
          </a:p>
          <a:p>
            <a:pPr algn="l">
              <a:lnSpc>
                <a:spcPts val="2918"/>
              </a:lnSpc>
              <a:spcBef>
                <a:spcPct val="0"/>
              </a:spcBef>
            </a:pPr>
            <a:r>
              <a:rPr lang="en-US" b="true" sz="2084">
                <a:solidFill>
                  <a:srgbClr val="021828"/>
                </a:solidFill>
                <a:latin typeface="Aileron Bold"/>
                <a:ea typeface="Aileron Bold"/>
                <a:cs typeface="Aileron Bold"/>
                <a:sym typeface="Aileron Bold"/>
              </a:rPr>
              <a:t>    MaVatTu INT,</a:t>
            </a:r>
          </a:p>
          <a:p>
            <a:pPr algn="l">
              <a:lnSpc>
                <a:spcPts val="2918"/>
              </a:lnSpc>
              <a:spcBef>
                <a:spcPct val="0"/>
              </a:spcBef>
            </a:pPr>
            <a:r>
              <a:rPr lang="en-US" b="true" sz="2084">
                <a:solidFill>
                  <a:srgbClr val="021828"/>
                </a:solidFill>
                <a:latin typeface="Aileron Bold"/>
                <a:ea typeface="Aileron Bold"/>
                <a:cs typeface="Aileron Bold"/>
                <a:sym typeface="Aileron Bold"/>
              </a:rPr>
              <a:t>    Ngay DATE,</a:t>
            </a:r>
          </a:p>
          <a:p>
            <a:pPr algn="l">
              <a:lnSpc>
                <a:spcPts val="2918"/>
              </a:lnSpc>
              <a:spcBef>
                <a:spcPct val="0"/>
              </a:spcBef>
            </a:pPr>
            <a:r>
              <a:rPr lang="en-US" b="true" sz="2084">
                <a:solidFill>
                  <a:srgbClr val="021828"/>
                </a:solidFill>
                <a:latin typeface="Aileron Bold"/>
                <a:ea typeface="Aileron Bold"/>
                <a:cs typeface="Aileron Bold"/>
                <a:sym typeface="Aileron Bold"/>
              </a:rPr>
              <a:t>    SoLuong INT,</a:t>
            </a:r>
          </a:p>
          <a:p>
            <a:pPr algn="l">
              <a:lnSpc>
                <a:spcPts val="2918"/>
              </a:lnSpc>
              <a:spcBef>
                <a:spcPct val="0"/>
              </a:spcBef>
            </a:pPr>
            <a:r>
              <a:rPr lang="en-US" b="true" sz="2084">
                <a:solidFill>
                  <a:srgbClr val="021828"/>
                </a:solidFill>
                <a:latin typeface="Aileron Bold"/>
                <a:ea typeface="Aileron Bold"/>
                <a:cs typeface="Aileron Bold"/>
                <a:sym typeface="Aileron Bold"/>
              </a:rPr>
              <a:t>    TongTien MONEY,</a:t>
            </a:r>
          </a:p>
          <a:p>
            <a:pPr algn="l">
              <a:lnSpc>
                <a:spcPts val="2918"/>
              </a:lnSpc>
              <a:spcBef>
                <a:spcPct val="0"/>
              </a:spcBef>
            </a:pPr>
            <a:r>
              <a:rPr lang="en-US" b="true" sz="2084">
                <a:solidFill>
                  <a:srgbClr val="021828"/>
                </a:solidFill>
                <a:latin typeface="Aileron Bold"/>
                <a:ea typeface="Aileron Bold"/>
                <a:cs typeface="Aileron Bold"/>
                <a:sym typeface="Aileron Bold"/>
              </a:rPr>
              <a:t>    ThoiGianSuDung NVARCHAR(50),</a:t>
            </a:r>
          </a:p>
          <a:p>
            <a:pPr algn="l">
              <a:lnSpc>
                <a:spcPts val="2918"/>
              </a:lnSpc>
              <a:spcBef>
                <a:spcPct val="0"/>
              </a:spcBef>
            </a:pPr>
            <a:r>
              <a:rPr lang="en-US" b="true" sz="2084">
                <a:solidFill>
                  <a:srgbClr val="021828"/>
                </a:solidFill>
                <a:latin typeface="Aileron Bold"/>
                <a:ea typeface="Aileron Bold"/>
                <a:cs typeface="Aileron Bold"/>
                <a:sym typeface="Aileron Bold"/>
              </a:rPr>
              <a:t>    PRIMARY KEY (MaBenhNhan, MaVatTu, Ngay),</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FK_SUDUNG_BENHNHAN </a:t>
            </a:r>
          </a:p>
          <a:p>
            <a:pPr algn="l">
              <a:lnSpc>
                <a:spcPts val="2918"/>
              </a:lnSpc>
              <a:spcBef>
                <a:spcPct val="0"/>
              </a:spcBef>
            </a:pPr>
            <a:r>
              <a:rPr lang="en-US" b="true" sz="2084">
                <a:solidFill>
                  <a:srgbClr val="021828"/>
                </a:solidFill>
                <a:latin typeface="Aileron Bold"/>
                <a:ea typeface="Aileron Bold"/>
                <a:cs typeface="Aileron Bold"/>
                <a:sym typeface="Aileron Bold"/>
              </a:rPr>
              <a:t>        FOREIGN KEY (MaBenhNhan) REFERENCES BENHNHAN(MaBenhNhan),</a:t>
            </a:r>
          </a:p>
          <a:p>
            <a:pPr algn="l">
              <a:lnSpc>
                <a:spcPts val="2918"/>
              </a:lnSpc>
              <a:spcBef>
                <a:spcPct val="0"/>
              </a:spcBef>
            </a:pPr>
            <a:r>
              <a:rPr lang="en-US" b="true" sz="2084">
                <a:solidFill>
                  <a:srgbClr val="021828"/>
                </a:solidFill>
                <a:latin typeface="Aileron Bold"/>
                <a:ea typeface="Aileron Bold"/>
                <a:cs typeface="Aileron Bold"/>
                <a:sym typeface="Aileron Bold"/>
              </a:rPr>
              <a:t>    CONSTRAINT FK_SUDUNG_VATTU </a:t>
            </a:r>
          </a:p>
          <a:p>
            <a:pPr algn="l">
              <a:lnSpc>
                <a:spcPts val="2918"/>
              </a:lnSpc>
              <a:spcBef>
                <a:spcPct val="0"/>
              </a:spcBef>
            </a:pPr>
            <a:r>
              <a:rPr lang="en-US" b="true" sz="2084">
                <a:solidFill>
                  <a:srgbClr val="021828"/>
                </a:solidFill>
                <a:latin typeface="Aileron Bold"/>
                <a:ea typeface="Aileron Bold"/>
                <a:cs typeface="Aileron Bold"/>
                <a:sym typeface="Aileron Bold"/>
              </a:rPr>
              <a:t>        FOREIGN KEY (MaVatTu) REFERENCES VATTU(MaVatTu))</a:t>
            </a:r>
          </a:p>
          <a:p>
            <a:pPr algn="l">
              <a:lnSpc>
                <a:spcPts val="2918"/>
              </a:lnSpc>
              <a:spcBef>
                <a:spcPct val="0"/>
              </a:spcBef>
            </a:pPr>
          </a:p>
          <a:p>
            <a:pPr algn="l">
              <a:lnSpc>
                <a:spcPts val="2918"/>
              </a:lnSpc>
              <a:spcBef>
                <a:spcPct val="0"/>
              </a:spcBef>
            </a:pPr>
          </a:p>
          <a:p>
            <a:pPr algn="l">
              <a:lnSpc>
                <a:spcPts val="2918"/>
              </a:lnSpc>
              <a:spcBef>
                <a:spcPct val="0"/>
              </a:spcBef>
            </a:pPr>
          </a:p>
          <a:p>
            <a:pPr algn="l">
              <a:lnSpc>
                <a:spcPts val="2918"/>
              </a:lnSpc>
              <a:spcBef>
                <a:spcPct val="0"/>
              </a:spcBef>
            </a:pPr>
          </a:p>
          <a:p>
            <a:pPr algn="l">
              <a:lnSpc>
                <a:spcPts val="291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372600" y="1575468"/>
            <a:ext cx="8383544" cy="83686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 VATTU</a:t>
            </a:r>
          </a:p>
          <a:p>
            <a:pPr algn="l">
              <a:lnSpc>
                <a:spcPts val="3360"/>
              </a:lnSpc>
            </a:pPr>
            <a:r>
              <a:rPr lang="en-US" sz="2400" b="true">
                <a:solidFill>
                  <a:srgbClr val="021828"/>
                </a:solidFill>
                <a:latin typeface="Aileron Bold"/>
                <a:ea typeface="Aileron Bold"/>
                <a:cs typeface="Aileron Bold"/>
                <a:sym typeface="Aileron Bold"/>
              </a:rPr>
              <a:t>INSERT INTO VATTU VALUES </a:t>
            </a:r>
          </a:p>
          <a:p>
            <a:pPr algn="l">
              <a:lnSpc>
                <a:spcPts val="3360"/>
              </a:lnSpc>
            </a:pPr>
            <a:r>
              <a:rPr lang="en-US" sz="2400" b="true">
                <a:solidFill>
                  <a:srgbClr val="021828"/>
                </a:solidFill>
                <a:latin typeface="Aileron Bold"/>
                <a:ea typeface="Aileron Bold"/>
                <a:cs typeface="Aileron Bold"/>
                <a:sym typeface="Aileron Bold"/>
              </a:rPr>
              <a:t>(1, N'Thẻ bảo hiểm', N'Thẻ dùng trong điều trị', 100000),</a:t>
            </a:r>
          </a:p>
          <a:p>
            <a:pPr algn="l">
              <a:lnSpc>
                <a:spcPts val="3360"/>
              </a:lnSpc>
            </a:pPr>
            <a:r>
              <a:rPr lang="en-US" sz="2400" b="true">
                <a:solidFill>
                  <a:srgbClr val="021828"/>
                </a:solidFill>
                <a:latin typeface="Aileron Bold"/>
                <a:ea typeface="Aileron Bold"/>
                <a:cs typeface="Aileron Bold"/>
                <a:sym typeface="Aileron Bold"/>
              </a:rPr>
              <a:t>(2, N'Ống tiêm', N'Ống tiêm y tế', 5000),</a:t>
            </a:r>
          </a:p>
          <a:p>
            <a:pPr algn="l">
              <a:lnSpc>
                <a:spcPts val="3360"/>
              </a:lnSpc>
            </a:pPr>
            <a:r>
              <a:rPr lang="en-US" sz="2400" b="true">
                <a:solidFill>
                  <a:srgbClr val="021828"/>
                </a:solidFill>
                <a:latin typeface="Aileron Bold"/>
                <a:ea typeface="Aileron Bold"/>
                <a:cs typeface="Aileron Bold"/>
                <a:sym typeface="Aileron Bold"/>
              </a:rPr>
              <a:t>(3, N'Máy X-quang', N'Máy chụp X-quang', 20000000),</a:t>
            </a:r>
          </a:p>
          <a:p>
            <a:pPr algn="l">
              <a:lnSpc>
                <a:spcPts val="3360"/>
              </a:lnSpc>
            </a:pPr>
            <a:r>
              <a:rPr lang="en-US" sz="2400" b="true">
                <a:solidFill>
                  <a:srgbClr val="021828"/>
                </a:solidFill>
                <a:latin typeface="Aileron Bold"/>
                <a:ea typeface="Aileron Bold"/>
                <a:cs typeface="Aileron Bold"/>
                <a:sym typeface="Aileron Bold"/>
              </a:rPr>
              <a:t>(4, N'Thuốc kháng sinh', N'Thuốc dùng trong điều trị bệnh', 30000),</a:t>
            </a:r>
          </a:p>
          <a:p>
            <a:pPr algn="l">
              <a:lnSpc>
                <a:spcPts val="3360"/>
              </a:lnSpc>
            </a:pPr>
            <a:r>
              <a:rPr lang="en-US" sz="2400" b="true">
                <a:solidFill>
                  <a:srgbClr val="021828"/>
                </a:solidFill>
                <a:latin typeface="Aileron Bold"/>
                <a:ea typeface="Aileron Bold"/>
                <a:cs typeface="Aileron Bold"/>
                <a:sym typeface="Aileron Bold"/>
              </a:rPr>
              <a:t>(5, N'Kính mắt', N'Kính dùng cho bệnh nhân thị lực yếu', 150000)</a:t>
            </a:r>
          </a:p>
          <a:p>
            <a:pPr algn="l">
              <a:lnSpc>
                <a:spcPts val="3360"/>
              </a:lnSpc>
            </a:pP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KHUCHUATRI</a:t>
            </a:r>
          </a:p>
          <a:p>
            <a:pPr algn="l">
              <a:lnSpc>
                <a:spcPts val="3360"/>
              </a:lnSpc>
            </a:pPr>
            <a:r>
              <a:rPr lang="en-US" sz="2400" b="true">
                <a:solidFill>
                  <a:srgbClr val="021828"/>
                </a:solidFill>
                <a:latin typeface="Aileron Bold"/>
                <a:ea typeface="Aileron Bold"/>
                <a:cs typeface="Aileron Bold"/>
                <a:sym typeface="Aileron Bold"/>
              </a:rPr>
              <a:t>INSERT INTO KHUCHUATRI VALUES (401, N'Khu A', 1), (402, N'Khu B', 2), (403, N'Khu C', 3), (404, N'Khu D', 4), (405, N'Khu E', 5)</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GIUONG</a:t>
            </a:r>
          </a:p>
          <a:p>
            <a:pPr algn="l">
              <a:lnSpc>
                <a:spcPts val="3360"/>
              </a:lnSpc>
            </a:pPr>
            <a:r>
              <a:rPr lang="en-US" sz="2400" b="true">
                <a:solidFill>
                  <a:srgbClr val="021828"/>
                </a:solidFill>
                <a:latin typeface="Aileron Bold"/>
                <a:ea typeface="Aileron Bold"/>
                <a:cs typeface="Aileron Bold"/>
                <a:sym typeface="Aileron Bold"/>
              </a:rPr>
              <a:t>INSERT INTO GIUONG VALUES (501, 101, 401), (502, 102, 402), (503, 103, 403), (504, 104, 404), (505, 105, 405)</a:t>
            </a:r>
          </a:p>
          <a:p>
            <a:pPr algn="l">
              <a:lnSpc>
                <a:spcPts val="3360"/>
              </a:lnSpc>
              <a:spcBef>
                <a:spcPct val="0"/>
              </a:spcBef>
            </a:pPr>
          </a:p>
        </p:txBody>
      </p:sp>
      <p:sp>
        <p:nvSpPr>
          <p:cNvPr name="TextBox 6" id="6"/>
          <p:cNvSpPr txBox="true"/>
          <p:nvPr/>
        </p:nvSpPr>
        <p:spPr>
          <a:xfrm rot="0">
            <a:off x="463536" y="1310895"/>
            <a:ext cx="8489964" cy="92068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 TẠO DỮ LIỆU BẢ</a:t>
            </a:r>
            <a:r>
              <a:rPr lang="en-US" b="true" sz="2400">
                <a:solidFill>
                  <a:srgbClr val="000000"/>
                </a:solidFill>
                <a:latin typeface="Aileron Bold"/>
                <a:ea typeface="Aileron Bold"/>
                <a:cs typeface="Aileron Bold"/>
                <a:sym typeface="Aileron Bold"/>
              </a:rPr>
              <a:t>NG </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NHANVIEN VALUES (1, N'Nguyễn Văn A'), (2, N'Trần Thị B'), (3, N'Lê Văn C'), (4, N'Phạm Thị D'), (5, N'Đỗ Văn E')</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 BACSI</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BACSI VALUES </a:t>
            </a:r>
          </a:p>
          <a:p>
            <a:pPr algn="l">
              <a:lnSpc>
                <a:spcPts val="3360"/>
              </a:lnSpc>
              <a:spcBef>
                <a:spcPct val="0"/>
              </a:spcBef>
            </a:pPr>
            <a:r>
              <a:rPr lang="en-US" b="true" sz="2400">
                <a:solidFill>
                  <a:srgbClr val="000000"/>
                </a:solidFill>
                <a:latin typeface="Aileron Bold"/>
                <a:ea typeface="Aileron Bold"/>
                <a:cs typeface="Aileron Bold"/>
                <a:sym typeface="Aileron Bold"/>
              </a:rPr>
              <a:t>(201, N'BS. Nguyễn Khánh'),</a:t>
            </a:r>
          </a:p>
          <a:p>
            <a:pPr algn="l">
              <a:lnSpc>
                <a:spcPts val="3360"/>
              </a:lnSpc>
              <a:spcBef>
                <a:spcPct val="0"/>
              </a:spcBef>
            </a:pPr>
            <a:r>
              <a:rPr lang="en-US" b="true" sz="2400">
                <a:solidFill>
                  <a:srgbClr val="000000"/>
                </a:solidFill>
                <a:latin typeface="Aileron Bold"/>
                <a:ea typeface="Aileron Bold"/>
                <a:cs typeface="Aileron Bold"/>
                <a:sym typeface="Aileron Bold"/>
              </a:rPr>
              <a:t>(202, N'BS. Trần Hải'),</a:t>
            </a:r>
          </a:p>
          <a:p>
            <a:pPr algn="l">
              <a:lnSpc>
                <a:spcPts val="3360"/>
              </a:lnSpc>
              <a:spcBef>
                <a:spcPct val="0"/>
              </a:spcBef>
            </a:pPr>
            <a:r>
              <a:rPr lang="en-US" b="true" sz="2400">
                <a:solidFill>
                  <a:srgbClr val="000000"/>
                </a:solidFill>
                <a:latin typeface="Aileron Bold"/>
                <a:ea typeface="Aileron Bold"/>
                <a:cs typeface="Aileron Bold"/>
                <a:sym typeface="Aileron Bold"/>
              </a:rPr>
              <a:t>(203, N'BS. Lê Minh'),</a:t>
            </a:r>
          </a:p>
          <a:p>
            <a:pPr algn="l">
              <a:lnSpc>
                <a:spcPts val="3360"/>
              </a:lnSpc>
              <a:spcBef>
                <a:spcPct val="0"/>
              </a:spcBef>
            </a:pPr>
            <a:r>
              <a:rPr lang="en-US" b="true" sz="2400">
                <a:solidFill>
                  <a:srgbClr val="000000"/>
                </a:solidFill>
                <a:latin typeface="Aileron Bold"/>
                <a:ea typeface="Aileron Bold"/>
                <a:cs typeface="Aileron Bold"/>
                <a:sym typeface="Aileron Bold"/>
              </a:rPr>
              <a:t>(204, N'BS. Đặng Quân'),</a:t>
            </a:r>
          </a:p>
          <a:p>
            <a:pPr algn="l">
              <a:lnSpc>
                <a:spcPts val="3360"/>
              </a:lnSpc>
              <a:spcBef>
                <a:spcPct val="0"/>
              </a:spcBef>
            </a:pPr>
            <a:r>
              <a:rPr lang="en-US" b="true" sz="2400">
                <a:solidFill>
                  <a:srgbClr val="000000"/>
                </a:solidFill>
                <a:latin typeface="Aileron Bold"/>
                <a:ea typeface="Aileron Bold"/>
                <a:cs typeface="Aileron Bold"/>
                <a:sym typeface="Aileron Bold"/>
              </a:rPr>
              <a:t>(205, N'BS. Vũ Thắng')</a:t>
            </a:r>
          </a:p>
          <a:p>
            <a:pPr algn="l">
              <a:lnSpc>
                <a:spcPts val="3360"/>
              </a:lnSpc>
              <a:spcBef>
                <a:spcPct val="0"/>
              </a:spcBef>
            </a:pPr>
          </a:p>
          <a:p>
            <a:pPr algn="l">
              <a:lnSpc>
                <a:spcPts val="3360"/>
              </a:lnSpc>
              <a:spcBef>
                <a:spcPct val="0"/>
              </a:spcBef>
            </a:pPr>
            <a:r>
              <a:rPr lang="en-US" b="true" sz="2400">
                <a:solidFill>
                  <a:srgbClr val="000000"/>
                </a:solidFill>
                <a:latin typeface="Aileron Bold"/>
                <a:ea typeface="Aileron Bold"/>
                <a:cs typeface="Aileron Bold"/>
                <a:sym typeface="Aileron Bold"/>
              </a:rPr>
              <a:t>-- BENHNHAN</a:t>
            </a:r>
          </a:p>
          <a:p>
            <a:pPr algn="l">
              <a:lnSpc>
                <a:spcPts val="3360"/>
              </a:lnSpc>
              <a:spcBef>
                <a:spcPct val="0"/>
              </a:spcBef>
            </a:pPr>
            <a:r>
              <a:rPr lang="en-US" b="true" sz="2400">
                <a:solidFill>
                  <a:srgbClr val="000000"/>
                </a:solidFill>
                <a:latin typeface="Aileron Bold"/>
                <a:ea typeface="Aileron Bold"/>
                <a:cs typeface="Aileron Bold"/>
                <a:sym typeface="Aileron Bold"/>
              </a:rPr>
              <a:t>INSERT INTO BENHNHAN VALUES </a:t>
            </a:r>
          </a:p>
          <a:p>
            <a:pPr algn="l">
              <a:lnSpc>
                <a:spcPts val="3360"/>
              </a:lnSpc>
              <a:spcBef>
                <a:spcPct val="0"/>
              </a:spcBef>
            </a:pPr>
            <a:r>
              <a:rPr lang="en-US" b="true" sz="2400">
                <a:solidFill>
                  <a:srgbClr val="000000"/>
                </a:solidFill>
                <a:latin typeface="Aileron Bold"/>
                <a:ea typeface="Aileron Bold"/>
                <a:cs typeface="Aileron Bold"/>
                <a:sym typeface="Aileron Bold"/>
              </a:rPr>
              <a:t>(101, N'Nguyễn Văn A', '1990-01-01',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(102, N'Lê Thị B', '1985-02-15', N'Ngoại trú'),</a:t>
            </a:r>
          </a:p>
          <a:p>
            <a:pPr algn="l">
              <a:lnSpc>
                <a:spcPts val="3360"/>
              </a:lnSpc>
              <a:spcBef>
                <a:spcPct val="0"/>
              </a:spcBef>
            </a:pPr>
            <a:r>
              <a:rPr lang="en-US" b="true" sz="2400">
                <a:solidFill>
                  <a:srgbClr val="000000"/>
                </a:solidFill>
                <a:latin typeface="Aileron Bold"/>
                <a:ea typeface="Aileron Bold"/>
                <a:cs typeface="Aileron Bold"/>
                <a:sym typeface="Aileron Bold"/>
              </a:rPr>
              <a:t>(103, N'Trần Văn C', '1992-03-20',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(104, N'Phạm Thị D', '1978-04-10', N'Nội trú'),</a:t>
            </a:r>
          </a:p>
          <a:p>
            <a:pPr algn="l">
              <a:lnSpc>
                <a:spcPts val="3360"/>
              </a:lnSpc>
              <a:spcBef>
                <a:spcPct val="0"/>
              </a:spcBef>
            </a:pPr>
            <a:r>
              <a:rPr lang="en-US" b="true" sz="2400">
                <a:solidFill>
                  <a:srgbClr val="000000"/>
                </a:solidFill>
                <a:latin typeface="Aileron Bold"/>
                <a:ea typeface="Aileron Bold"/>
                <a:cs typeface="Aileron Bold"/>
                <a:sym typeface="Aileron Bold"/>
              </a:rPr>
              <a:t>(105, N'Hoàng Thị E', '1995-07-22', N'Ngoại trú')</a:t>
            </a:r>
          </a:p>
          <a:p>
            <a:pPr algn="l">
              <a:lnSpc>
                <a:spcPts val="3360"/>
              </a:lnSpc>
              <a:spcBef>
                <a:spcPct val="0"/>
              </a:spcBef>
            </a:pPr>
          </a:p>
          <a:p>
            <a:pPr algn="l">
              <a:lnSpc>
                <a:spcPts val="33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AutoShape 4" id="4"/>
          <p:cNvSpPr/>
          <p:nvPr/>
        </p:nvSpPr>
        <p:spPr>
          <a:xfrm flipV="true">
            <a:off x="9163050" y="1924481"/>
            <a:ext cx="0" cy="776741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9515475" y="1443346"/>
            <a:ext cx="8383544" cy="7530463"/>
          </a:xfrm>
          <a:prstGeom prst="rect">
            <a:avLst/>
          </a:prstGeom>
        </p:spPr>
        <p:txBody>
          <a:bodyPr anchor="t" rtlCol="false" tIns="0" lIns="0" bIns="0" rIns="0">
            <a:spAutoFit/>
          </a:bodyPr>
          <a:lstStyle/>
          <a:p>
            <a:pPr algn="l">
              <a:lnSpc>
                <a:spcPts val="3360"/>
              </a:lnSpc>
            </a:pPr>
            <a:r>
              <a:rPr lang="en-US" sz="2400" b="true">
                <a:solidFill>
                  <a:srgbClr val="021828"/>
                </a:solidFill>
                <a:latin typeface="Aileron Bold"/>
                <a:ea typeface="Aileron Bold"/>
                <a:cs typeface="Aileron Bold"/>
                <a:sym typeface="Aileron Bold"/>
              </a:rPr>
              <a:t>-- THEODOI</a:t>
            </a:r>
          </a:p>
          <a:p>
            <a:pPr algn="l">
              <a:lnSpc>
                <a:spcPts val="3360"/>
              </a:lnSpc>
            </a:pPr>
            <a:r>
              <a:rPr lang="en-US" sz="2400" b="true">
                <a:solidFill>
                  <a:srgbClr val="021828"/>
                </a:solidFill>
                <a:latin typeface="Aileron Bold"/>
                <a:ea typeface="Aileron Bold"/>
                <a:cs typeface="Aileron Bold"/>
                <a:sym typeface="Aileron Bold"/>
              </a:rPr>
              <a:t>INSERT INTO THEODOI VALUES </a:t>
            </a:r>
          </a:p>
          <a:p>
            <a:pPr algn="l">
              <a:lnSpc>
                <a:spcPts val="3360"/>
              </a:lnSpc>
            </a:pPr>
            <a:r>
              <a:rPr lang="en-US" sz="2400" b="true">
                <a:solidFill>
                  <a:srgbClr val="021828"/>
                </a:solidFill>
                <a:latin typeface="Aileron Bold"/>
                <a:ea typeface="Aileron Bold"/>
                <a:cs typeface="Aileron Bold"/>
                <a:sym typeface="Aileron Bold"/>
              </a:rPr>
              <a:t>(101, 201),</a:t>
            </a:r>
          </a:p>
          <a:p>
            <a:pPr algn="l">
              <a:lnSpc>
                <a:spcPts val="3360"/>
              </a:lnSpc>
            </a:pPr>
            <a:r>
              <a:rPr lang="en-US" sz="2400" b="true">
                <a:solidFill>
                  <a:srgbClr val="021828"/>
                </a:solidFill>
                <a:latin typeface="Aileron Bold"/>
                <a:ea typeface="Aileron Bold"/>
                <a:cs typeface="Aileron Bold"/>
                <a:sym typeface="Aileron Bold"/>
              </a:rPr>
              <a:t>(102, 202),</a:t>
            </a:r>
          </a:p>
          <a:p>
            <a:pPr algn="l">
              <a:lnSpc>
                <a:spcPts val="3360"/>
              </a:lnSpc>
            </a:pPr>
            <a:r>
              <a:rPr lang="en-US" sz="2400" b="true">
                <a:solidFill>
                  <a:srgbClr val="021828"/>
                </a:solidFill>
                <a:latin typeface="Aileron Bold"/>
                <a:ea typeface="Aileron Bold"/>
                <a:cs typeface="Aileron Bold"/>
                <a:sym typeface="Aileron Bold"/>
              </a:rPr>
              <a:t>(103, 203),</a:t>
            </a:r>
          </a:p>
          <a:p>
            <a:pPr algn="l">
              <a:lnSpc>
                <a:spcPts val="3360"/>
              </a:lnSpc>
            </a:pPr>
            <a:r>
              <a:rPr lang="en-US" sz="2400" b="true">
                <a:solidFill>
                  <a:srgbClr val="021828"/>
                </a:solidFill>
                <a:latin typeface="Aileron Bold"/>
                <a:ea typeface="Aileron Bold"/>
                <a:cs typeface="Aileron Bold"/>
                <a:sym typeface="Aileron Bold"/>
              </a:rPr>
              <a:t>(104, 204),</a:t>
            </a:r>
          </a:p>
          <a:p>
            <a:pPr algn="l">
              <a:lnSpc>
                <a:spcPts val="3360"/>
              </a:lnSpc>
            </a:pPr>
            <a:r>
              <a:rPr lang="en-US" sz="2400" b="true">
                <a:solidFill>
                  <a:srgbClr val="021828"/>
                </a:solidFill>
                <a:latin typeface="Aileron Bold"/>
                <a:ea typeface="Aileron Bold"/>
                <a:cs typeface="Aileron Bold"/>
                <a:sym typeface="Aileron Bold"/>
              </a:rPr>
              <a:t>(105, 205)</a:t>
            </a:r>
          </a:p>
          <a:p>
            <a:pPr algn="l">
              <a:lnSpc>
                <a:spcPts val="3360"/>
              </a:lnSpc>
            </a:pPr>
          </a:p>
          <a:p>
            <a:pPr algn="l">
              <a:lnSpc>
                <a:spcPts val="3360"/>
              </a:lnSpc>
            </a:pPr>
            <a:r>
              <a:rPr lang="en-US" sz="2400" b="true">
                <a:solidFill>
                  <a:srgbClr val="021828"/>
                </a:solidFill>
                <a:latin typeface="Aileron Bold"/>
                <a:ea typeface="Aileron Bold"/>
                <a:cs typeface="Aileron Bold"/>
                <a:sym typeface="Aileron Bold"/>
              </a:rPr>
              <a:t>-- SUDUNG</a:t>
            </a:r>
          </a:p>
          <a:p>
            <a:pPr algn="l">
              <a:lnSpc>
                <a:spcPts val="3360"/>
              </a:lnSpc>
            </a:pPr>
            <a:r>
              <a:rPr lang="en-US" sz="2400" b="true">
                <a:solidFill>
                  <a:srgbClr val="021828"/>
                </a:solidFill>
                <a:latin typeface="Aileron Bold"/>
                <a:ea typeface="Aileron Bold"/>
                <a:cs typeface="Aileron Bold"/>
                <a:sym typeface="Aileron Bold"/>
              </a:rPr>
              <a:t>INSERT INTO SUDUNG VALUES </a:t>
            </a:r>
          </a:p>
          <a:p>
            <a:pPr algn="l">
              <a:lnSpc>
                <a:spcPts val="3360"/>
              </a:lnSpc>
            </a:pPr>
            <a:r>
              <a:rPr lang="en-US" sz="2400" b="true">
                <a:solidFill>
                  <a:srgbClr val="021828"/>
                </a:solidFill>
                <a:latin typeface="Aileron Bold"/>
                <a:ea typeface="Aileron Bold"/>
                <a:cs typeface="Aileron Bold"/>
                <a:sym typeface="Aileron Bold"/>
              </a:rPr>
              <a:t>(101, 1, '2025-05-01', 2, 500000, '08:30:00'),</a:t>
            </a:r>
          </a:p>
          <a:p>
            <a:pPr algn="l">
              <a:lnSpc>
                <a:spcPts val="3360"/>
              </a:lnSpc>
            </a:pPr>
            <a:r>
              <a:rPr lang="en-US" sz="2400" b="true">
                <a:solidFill>
                  <a:srgbClr val="021828"/>
                </a:solidFill>
                <a:latin typeface="Aileron Bold"/>
                <a:ea typeface="Aileron Bold"/>
                <a:cs typeface="Aileron Bold"/>
                <a:sym typeface="Aileron Bold"/>
              </a:rPr>
              <a:t>(102, 2, '2025-05-02', 1, 150000, '09:15:00'),</a:t>
            </a:r>
          </a:p>
          <a:p>
            <a:pPr algn="l">
              <a:lnSpc>
                <a:spcPts val="3360"/>
              </a:lnSpc>
            </a:pPr>
            <a:r>
              <a:rPr lang="en-US" sz="2400" b="true">
                <a:solidFill>
                  <a:srgbClr val="021828"/>
                </a:solidFill>
                <a:latin typeface="Aileron Bold"/>
                <a:ea typeface="Aileron Bold"/>
                <a:cs typeface="Aileron Bold"/>
                <a:sym typeface="Aileron Bold"/>
              </a:rPr>
              <a:t>(103, 3, '2025-05-03', 3, 450000, '10:45:00'),</a:t>
            </a:r>
          </a:p>
          <a:p>
            <a:pPr algn="l">
              <a:lnSpc>
                <a:spcPts val="3360"/>
              </a:lnSpc>
            </a:pPr>
            <a:r>
              <a:rPr lang="en-US" sz="2400" b="true">
                <a:solidFill>
                  <a:srgbClr val="021828"/>
                </a:solidFill>
                <a:latin typeface="Aileron Bold"/>
                <a:ea typeface="Aileron Bold"/>
                <a:cs typeface="Aileron Bold"/>
                <a:sym typeface="Aileron Bold"/>
              </a:rPr>
              <a:t>(104, 4, '2025-05-04', 1, 30000, '14:00:00'),</a:t>
            </a:r>
          </a:p>
          <a:p>
            <a:pPr algn="l">
              <a:lnSpc>
                <a:spcPts val="3360"/>
              </a:lnSpc>
            </a:pPr>
            <a:r>
              <a:rPr lang="en-US" sz="2400" b="true">
                <a:solidFill>
                  <a:srgbClr val="021828"/>
                </a:solidFill>
                <a:latin typeface="Aileron Bold"/>
                <a:ea typeface="Aileron Bold"/>
                <a:cs typeface="Aileron Bold"/>
                <a:sym typeface="Aileron Bold"/>
              </a:rPr>
              <a:t>(105, 5, '2025-05-05', 4, 600000, '15:30:00')</a:t>
            </a:r>
          </a:p>
          <a:p>
            <a:pPr algn="l">
              <a:lnSpc>
                <a:spcPts val="3360"/>
              </a:lnSpc>
            </a:pPr>
          </a:p>
          <a:p>
            <a:pPr algn="l">
              <a:lnSpc>
                <a:spcPts val="3360"/>
              </a:lnSpc>
            </a:pPr>
          </a:p>
          <a:p>
            <a:pPr algn="l">
              <a:lnSpc>
                <a:spcPts val="3360"/>
              </a:lnSpc>
              <a:spcBef>
                <a:spcPct val="0"/>
              </a:spcBef>
            </a:pPr>
          </a:p>
        </p:txBody>
      </p:sp>
      <p:sp>
        <p:nvSpPr>
          <p:cNvPr name="TextBox 6" id="6"/>
          <p:cNvSpPr txBox="true"/>
          <p:nvPr/>
        </p:nvSpPr>
        <p:spPr>
          <a:xfrm rot="0">
            <a:off x="444705" y="1443346"/>
            <a:ext cx="8369082" cy="9654826"/>
          </a:xfrm>
          <a:prstGeom prst="rect">
            <a:avLst/>
          </a:prstGeom>
        </p:spPr>
        <p:txBody>
          <a:bodyPr anchor="t" rtlCol="false" tIns="0" lIns="0" bIns="0" rIns="0">
            <a:spAutoFit/>
          </a:bodyPr>
          <a:lstStyle/>
          <a:p>
            <a:pPr algn="l">
              <a:lnSpc>
                <a:spcPts val="3370"/>
              </a:lnSpc>
            </a:pPr>
            <a:r>
              <a:rPr lang="en-US" sz="2407" b="true">
                <a:solidFill>
                  <a:srgbClr val="000000"/>
                </a:solidFill>
                <a:latin typeface="Aileron Bold"/>
                <a:ea typeface="Aileron Bold"/>
                <a:cs typeface="Aileron Bold"/>
                <a:sym typeface="Aileron Bold"/>
              </a:rPr>
              <a:t>-- LAMVIEC</a:t>
            </a:r>
          </a:p>
          <a:p>
            <a:pPr algn="l">
              <a:lnSpc>
                <a:spcPts val="3370"/>
              </a:lnSpc>
            </a:pPr>
            <a:r>
              <a:rPr lang="en-US" sz="2407" b="true">
                <a:solidFill>
                  <a:srgbClr val="000000"/>
                </a:solidFill>
                <a:latin typeface="Aileron Bold"/>
                <a:ea typeface="Aileron Bold"/>
                <a:cs typeface="Aileron Bold"/>
                <a:sym typeface="Aileron Bold"/>
              </a:rPr>
              <a:t>INSERT INTO LAMVIEC VALUES </a:t>
            </a:r>
            <a:r>
              <a:rPr lang="en-US" sz="2407" b="true">
                <a:solidFill>
                  <a:srgbClr val="000000"/>
                </a:solidFill>
                <a:latin typeface="Aileron Bold"/>
                <a:ea typeface="Aileron Bold"/>
                <a:cs typeface="Aileron Bold"/>
                <a:sym typeface="Aileron Bold"/>
              </a:rPr>
              <a:t>(1, 401, 40), (2, 402, 36), (3, 403, 30), (4, 404, 45), (5, 405, 50)</a:t>
            </a:r>
          </a:p>
          <a:p>
            <a:pPr algn="l">
              <a:lnSpc>
                <a:spcPts val="3370"/>
              </a:lnSpc>
            </a:pPr>
          </a:p>
          <a:p>
            <a:pPr algn="l">
              <a:lnSpc>
                <a:spcPts val="3370"/>
              </a:lnSpc>
            </a:pPr>
            <a:r>
              <a:rPr lang="en-US" sz="2407" b="true">
                <a:solidFill>
                  <a:srgbClr val="000000"/>
                </a:solidFill>
                <a:latin typeface="Aileron Bold"/>
                <a:ea typeface="Aileron Bold"/>
                <a:cs typeface="Aileron Bold"/>
                <a:sym typeface="Aileron Bold"/>
              </a:rPr>
              <a:t>-- CHUATRI</a:t>
            </a:r>
          </a:p>
          <a:p>
            <a:pPr algn="l">
              <a:lnSpc>
                <a:spcPts val="3370"/>
              </a:lnSpc>
            </a:pPr>
            <a:r>
              <a:rPr lang="en-US" sz="2407" b="true">
                <a:solidFill>
                  <a:srgbClr val="000000"/>
                </a:solidFill>
                <a:latin typeface="Aileron Bold"/>
                <a:ea typeface="Aileron Bold"/>
                <a:cs typeface="Aileron Bold"/>
                <a:sym typeface="Aileron Bold"/>
              </a:rPr>
              <a:t>INSERT INTO CHUATRI VALUES  </a:t>
            </a:r>
          </a:p>
          <a:p>
            <a:pPr algn="l">
              <a:lnSpc>
                <a:spcPts val="3370"/>
              </a:lnSpc>
            </a:pPr>
            <a:r>
              <a:rPr lang="en-US" sz="2407" b="true">
                <a:solidFill>
                  <a:srgbClr val="000000"/>
                </a:solidFill>
                <a:latin typeface="Aileron Bold"/>
                <a:ea typeface="Aileron Bold"/>
                <a:cs typeface="Aileron Bold"/>
                <a:sym typeface="Aileron Bold"/>
              </a:rPr>
              <a:t>(1, 101, 201, 'Chữa cảm cúm', '2025-05-01', '08:30:00', 'Khỏi'),</a:t>
            </a:r>
          </a:p>
          <a:p>
            <a:pPr algn="l">
              <a:lnSpc>
                <a:spcPts val="3370"/>
              </a:lnSpc>
            </a:pPr>
            <a:r>
              <a:rPr lang="en-US" sz="2407" b="true">
                <a:solidFill>
                  <a:srgbClr val="000000"/>
                </a:solidFill>
                <a:latin typeface="Aileron Bold"/>
                <a:ea typeface="Aileron Bold"/>
                <a:cs typeface="Aileron Bold"/>
                <a:sym typeface="Aileron Bold"/>
              </a:rPr>
              <a:t>(2, 102, 202, 'Truyền dịch', '2025-05-02', '09:15:00', 'Cải thiện'),</a:t>
            </a:r>
          </a:p>
          <a:p>
            <a:pPr algn="l">
              <a:lnSpc>
                <a:spcPts val="3370"/>
              </a:lnSpc>
            </a:pPr>
            <a:r>
              <a:rPr lang="en-US" sz="2407" b="true">
                <a:solidFill>
                  <a:srgbClr val="000000"/>
                </a:solidFill>
                <a:latin typeface="Aileron Bold"/>
                <a:ea typeface="Aileron Bold"/>
                <a:cs typeface="Aileron Bold"/>
                <a:sym typeface="Aileron Bold"/>
              </a:rPr>
              <a:t>(3, 103, 201, 'Khám nội tổng quát', '2025-05-03', '10:45:00', 'Đang theo dõi'),</a:t>
            </a:r>
          </a:p>
          <a:p>
            <a:pPr algn="l">
              <a:lnSpc>
                <a:spcPts val="3370"/>
              </a:lnSpc>
            </a:pPr>
            <a:r>
              <a:rPr lang="en-US" sz="2407" b="true">
                <a:solidFill>
                  <a:srgbClr val="000000"/>
                </a:solidFill>
                <a:latin typeface="Aileron Bold"/>
                <a:ea typeface="Aileron Bold"/>
                <a:cs typeface="Aileron Bold"/>
                <a:sym typeface="Aileron Bold"/>
              </a:rPr>
              <a:t>(4, 104, 202, 'Khám tái bệnh', '2025-05-05', '14:00:00', 'Tốt'),</a:t>
            </a:r>
          </a:p>
          <a:p>
            <a:pPr algn="l">
              <a:lnSpc>
                <a:spcPts val="3370"/>
              </a:lnSpc>
            </a:pPr>
            <a:r>
              <a:rPr lang="en-US" sz="2407" b="true">
                <a:solidFill>
                  <a:srgbClr val="000000"/>
                </a:solidFill>
                <a:latin typeface="Aileron Bold"/>
                <a:ea typeface="Aileron Bold"/>
                <a:cs typeface="Aileron Bold"/>
                <a:sym typeface="Aileron Bold"/>
              </a:rPr>
              <a:t>(5, 105, 203, 'Chữa viêm họng', '2025-05-06', '15:30:00', 'Đã khỏi')</a:t>
            </a:r>
          </a:p>
          <a:p>
            <a:pPr algn="l">
              <a:lnSpc>
                <a:spcPts val="3370"/>
              </a:lnSpc>
            </a:pPr>
          </a:p>
          <a:p>
            <a:pPr algn="l">
              <a:lnSpc>
                <a:spcPts val="3370"/>
              </a:lnSpc>
            </a:pPr>
          </a:p>
          <a:p>
            <a:pPr algn="l">
              <a:lnSpc>
                <a:spcPts val="3370"/>
              </a:lnSpc>
            </a:pPr>
          </a:p>
          <a:p>
            <a:pPr algn="l">
              <a:lnSpc>
                <a:spcPts val="3370"/>
              </a:lnSpc>
            </a:pPr>
          </a:p>
          <a:p>
            <a:pPr algn="l">
              <a:lnSpc>
                <a:spcPts val="3370"/>
              </a:lnSpc>
            </a:pPr>
          </a:p>
          <a:p>
            <a:pPr algn="l">
              <a:lnSpc>
                <a:spcPts val="3370"/>
              </a:lnSpc>
            </a:pPr>
          </a:p>
          <a:p>
            <a:pPr algn="l">
              <a:lnSpc>
                <a:spcPts val="337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73756" y="6997954"/>
            <a:ext cx="4643114" cy="1138371"/>
            <a:chOff x="0" y="0"/>
            <a:chExt cx="1222878" cy="299818"/>
          </a:xfrm>
        </p:grpSpPr>
        <p:sp>
          <p:nvSpPr>
            <p:cNvPr name="Freeform 3" id="3"/>
            <p:cNvSpPr/>
            <p:nvPr/>
          </p:nvSpPr>
          <p:spPr>
            <a:xfrm flipH="false" flipV="false" rot="0">
              <a:off x="0" y="0"/>
              <a:ext cx="1222878" cy="299818"/>
            </a:xfrm>
            <a:custGeom>
              <a:avLst/>
              <a:gdLst/>
              <a:ahLst/>
              <a:cxnLst/>
              <a:rect r="r" b="b" t="t" l="l"/>
              <a:pathLst>
                <a:path h="299818" w="1222878">
                  <a:moveTo>
                    <a:pt x="85037" y="0"/>
                  </a:moveTo>
                  <a:lnTo>
                    <a:pt x="1137840" y="0"/>
                  </a:lnTo>
                  <a:cubicBezTo>
                    <a:pt x="1184805" y="0"/>
                    <a:pt x="1222878" y="38073"/>
                    <a:pt x="1222878" y="85037"/>
                  </a:cubicBezTo>
                  <a:lnTo>
                    <a:pt x="1222878" y="214781"/>
                  </a:lnTo>
                  <a:cubicBezTo>
                    <a:pt x="1222878" y="261745"/>
                    <a:pt x="1184805" y="299818"/>
                    <a:pt x="1137840" y="299818"/>
                  </a:cubicBezTo>
                  <a:lnTo>
                    <a:pt x="85037" y="299818"/>
                  </a:lnTo>
                  <a:cubicBezTo>
                    <a:pt x="38073" y="299818"/>
                    <a:pt x="0" y="261745"/>
                    <a:pt x="0" y="214781"/>
                  </a:cubicBezTo>
                  <a:lnTo>
                    <a:pt x="0" y="85037"/>
                  </a:lnTo>
                  <a:cubicBezTo>
                    <a:pt x="0" y="38073"/>
                    <a:pt x="38073" y="0"/>
                    <a:pt x="85037" y="0"/>
                  </a:cubicBezTo>
                  <a:close/>
                </a:path>
              </a:pathLst>
            </a:custGeom>
            <a:solidFill>
              <a:srgbClr val="3A577B"/>
            </a:solidFill>
          </p:spPr>
        </p:sp>
        <p:sp>
          <p:nvSpPr>
            <p:cNvPr name="TextBox 4" id="4"/>
            <p:cNvSpPr txBox="true"/>
            <p:nvPr/>
          </p:nvSpPr>
          <p:spPr>
            <a:xfrm>
              <a:off x="0" y="-47625"/>
              <a:ext cx="1222878" cy="34744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2694971" y="8501670"/>
            <a:ext cx="4643114" cy="1085611"/>
            <a:chOff x="0" y="0"/>
            <a:chExt cx="1222878" cy="285922"/>
          </a:xfrm>
        </p:grpSpPr>
        <p:sp>
          <p:nvSpPr>
            <p:cNvPr name="Freeform 6" id="6"/>
            <p:cNvSpPr/>
            <p:nvPr/>
          </p:nvSpPr>
          <p:spPr>
            <a:xfrm flipH="false" flipV="false" rot="0">
              <a:off x="0" y="0"/>
              <a:ext cx="1222878" cy="285922"/>
            </a:xfrm>
            <a:custGeom>
              <a:avLst/>
              <a:gdLst/>
              <a:ahLst/>
              <a:cxnLst/>
              <a:rect r="r" b="b" t="t" l="l"/>
              <a:pathLst>
                <a:path h="285922" w="1222878">
                  <a:moveTo>
                    <a:pt x="31681" y="0"/>
                  </a:moveTo>
                  <a:lnTo>
                    <a:pt x="1191197" y="0"/>
                  </a:lnTo>
                  <a:cubicBezTo>
                    <a:pt x="1199599" y="0"/>
                    <a:pt x="1207657" y="3338"/>
                    <a:pt x="1213599" y="9279"/>
                  </a:cubicBezTo>
                  <a:cubicBezTo>
                    <a:pt x="1219540" y="15220"/>
                    <a:pt x="1222878" y="23278"/>
                    <a:pt x="1222878" y="31681"/>
                  </a:cubicBezTo>
                  <a:lnTo>
                    <a:pt x="1222878" y="254242"/>
                  </a:lnTo>
                  <a:cubicBezTo>
                    <a:pt x="1222878" y="262644"/>
                    <a:pt x="1219540" y="270702"/>
                    <a:pt x="1213599" y="276643"/>
                  </a:cubicBezTo>
                  <a:cubicBezTo>
                    <a:pt x="1207657" y="282584"/>
                    <a:pt x="1199599" y="285922"/>
                    <a:pt x="1191197" y="285922"/>
                  </a:cubicBezTo>
                  <a:lnTo>
                    <a:pt x="31681" y="285922"/>
                  </a:lnTo>
                  <a:cubicBezTo>
                    <a:pt x="23278" y="285922"/>
                    <a:pt x="15220" y="282584"/>
                    <a:pt x="9279" y="276643"/>
                  </a:cubicBezTo>
                  <a:cubicBezTo>
                    <a:pt x="3338" y="270702"/>
                    <a:pt x="0" y="262644"/>
                    <a:pt x="0" y="254242"/>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7" id="7"/>
            <p:cNvSpPr txBox="true"/>
            <p:nvPr/>
          </p:nvSpPr>
          <p:spPr>
            <a:xfrm>
              <a:off x="0" y="-47625"/>
              <a:ext cx="1222878" cy="33354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616186" y="1555579"/>
            <a:ext cx="4800684" cy="1157017"/>
            <a:chOff x="0" y="0"/>
            <a:chExt cx="1264378" cy="304729"/>
          </a:xfrm>
        </p:grpSpPr>
        <p:sp>
          <p:nvSpPr>
            <p:cNvPr name="Freeform 9" id="9"/>
            <p:cNvSpPr/>
            <p:nvPr/>
          </p:nvSpPr>
          <p:spPr>
            <a:xfrm flipH="false" flipV="false" rot="0">
              <a:off x="0" y="0"/>
              <a:ext cx="1264378" cy="304729"/>
            </a:xfrm>
            <a:custGeom>
              <a:avLst/>
              <a:gdLst/>
              <a:ahLst/>
              <a:cxnLst/>
              <a:rect r="r" b="b" t="t" l="l"/>
              <a:pathLst>
                <a:path h="304729" w="1264378">
                  <a:moveTo>
                    <a:pt x="82246" y="0"/>
                  </a:moveTo>
                  <a:lnTo>
                    <a:pt x="1182132" y="0"/>
                  </a:lnTo>
                  <a:cubicBezTo>
                    <a:pt x="1227555" y="0"/>
                    <a:pt x="1264378" y="36823"/>
                    <a:pt x="1264378" y="82246"/>
                  </a:cubicBezTo>
                  <a:lnTo>
                    <a:pt x="1264378" y="222483"/>
                  </a:lnTo>
                  <a:cubicBezTo>
                    <a:pt x="1264378" y="244296"/>
                    <a:pt x="1255713" y="265215"/>
                    <a:pt x="1240288" y="280639"/>
                  </a:cubicBezTo>
                  <a:cubicBezTo>
                    <a:pt x="1224864" y="296063"/>
                    <a:pt x="1203945" y="304729"/>
                    <a:pt x="1182132" y="304729"/>
                  </a:cubicBezTo>
                  <a:lnTo>
                    <a:pt x="82246" y="304729"/>
                  </a:lnTo>
                  <a:cubicBezTo>
                    <a:pt x="36823" y="304729"/>
                    <a:pt x="0" y="267906"/>
                    <a:pt x="0" y="222483"/>
                  </a:cubicBezTo>
                  <a:lnTo>
                    <a:pt x="0" y="82246"/>
                  </a:lnTo>
                  <a:cubicBezTo>
                    <a:pt x="0" y="36823"/>
                    <a:pt x="36823" y="0"/>
                    <a:pt x="82246" y="0"/>
                  </a:cubicBezTo>
                  <a:close/>
                </a:path>
              </a:pathLst>
            </a:custGeom>
            <a:solidFill>
              <a:srgbClr val="3A577B"/>
            </a:solidFill>
          </p:spPr>
        </p:sp>
        <p:sp>
          <p:nvSpPr>
            <p:cNvPr name="TextBox 10" id="10"/>
            <p:cNvSpPr txBox="true"/>
            <p:nvPr/>
          </p:nvSpPr>
          <p:spPr>
            <a:xfrm>
              <a:off x="0" y="-47625"/>
              <a:ext cx="1264378" cy="3523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616186" y="4336453"/>
            <a:ext cx="4643114" cy="1122901"/>
            <a:chOff x="0" y="0"/>
            <a:chExt cx="1222878" cy="295743"/>
          </a:xfrm>
        </p:grpSpPr>
        <p:sp>
          <p:nvSpPr>
            <p:cNvPr name="Freeform 12" id="12"/>
            <p:cNvSpPr/>
            <p:nvPr/>
          </p:nvSpPr>
          <p:spPr>
            <a:xfrm flipH="false" flipV="false" rot="0">
              <a:off x="0" y="0"/>
              <a:ext cx="1222878" cy="295743"/>
            </a:xfrm>
            <a:custGeom>
              <a:avLst/>
              <a:gdLst/>
              <a:ahLst/>
              <a:cxnLst/>
              <a:rect r="r" b="b" t="t" l="l"/>
              <a:pathLst>
                <a:path h="295743" w="1222878">
                  <a:moveTo>
                    <a:pt x="85037" y="0"/>
                  </a:moveTo>
                  <a:lnTo>
                    <a:pt x="1137840" y="0"/>
                  </a:lnTo>
                  <a:cubicBezTo>
                    <a:pt x="1184805" y="0"/>
                    <a:pt x="1222878" y="38073"/>
                    <a:pt x="1222878" y="85037"/>
                  </a:cubicBezTo>
                  <a:lnTo>
                    <a:pt x="1222878" y="210706"/>
                  </a:lnTo>
                  <a:cubicBezTo>
                    <a:pt x="1222878" y="257671"/>
                    <a:pt x="1184805" y="295743"/>
                    <a:pt x="1137840" y="295743"/>
                  </a:cubicBezTo>
                  <a:lnTo>
                    <a:pt x="85037" y="295743"/>
                  </a:lnTo>
                  <a:cubicBezTo>
                    <a:pt x="38073" y="295743"/>
                    <a:pt x="0" y="257671"/>
                    <a:pt x="0" y="210706"/>
                  </a:cubicBezTo>
                  <a:lnTo>
                    <a:pt x="0" y="85037"/>
                  </a:lnTo>
                  <a:cubicBezTo>
                    <a:pt x="0" y="38073"/>
                    <a:pt x="38073" y="0"/>
                    <a:pt x="85037" y="0"/>
                  </a:cubicBezTo>
                  <a:close/>
                </a:path>
              </a:pathLst>
            </a:custGeom>
            <a:solidFill>
              <a:srgbClr val="3A577B"/>
            </a:solidFill>
          </p:spPr>
        </p:sp>
        <p:sp>
          <p:nvSpPr>
            <p:cNvPr name="TextBox 13" id="13"/>
            <p:cNvSpPr txBox="true"/>
            <p:nvPr/>
          </p:nvSpPr>
          <p:spPr>
            <a:xfrm>
              <a:off x="0" y="-47625"/>
              <a:ext cx="1222878" cy="343368"/>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773756" y="2984059"/>
            <a:ext cx="4643114" cy="1080931"/>
            <a:chOff x="0" y="0"/>
            <a:chExt cx="1222878" cy="284690"/>
          </a:xfrm>
        </p:grpSpPr>
        <p:sp>
          <p:nvSpPr>
            <p:cNvPr name="Freeform 15" id="15"/>
            <p:cNvSpPr/>
            <p:nvPr/>
          </p:nvSpPr>
          <p:spPr>
            <a:xfrm flipH="false" flipV="false" rot="0">
              <a:off x="0" y="0"/>
              <a:ext cx="1222878" cy="284690"/>
            </a:xfrm>
            <a:custGeom>
              <a:avLst/>
              <a:gdLst/>
              <a:ahLst/>
              <a:cxnLst/>
              <a:rect r="r" b="b" t="t" l="l"/>
              <a:pathLst>
                <a:path h="284690" w="1222878">
                  <a:moveTo>
                    <a:pt x="31681" y="0"/>
                  </a:moveTo>
                  <a:lnTo>
                    <a:pt x="1191197" y="0"/>
                  </a:lnTo>
                  <a:cubicBezTo>
                    <a:pt x="1199599" y="0"/>
                    <a:pt x="1207657" y="3338"/>
                    <a:pt x="1213599" y="9279"/>
                  </a:cubicBezTo>
                  <a:cubicBezTo>
                    <a:pt x="1219540" y="15220"/>
                    <a:pt x="1222878" y="23278"/>
                    <a:pt x="1222878" y="31681"/>
                  </a:cubicBezTo>
                  <a:lnTo>
                    <a:pt x="1222878" y="253009"/>
                  </a:lnTo>
                  <a:cubicBezTo>
                    <a:pt x="1222878" y="261411"/>
                    <a:pt x="1219540" y="269469"/>
                    <a:pt x="1213599" y="275411"/>
                  </a:cubicBezTo>
                  <a:cubicBezTo>
                    <a:pt x="1207657" y="281352"/>
                    <a:pt x="1199599" y="284690"/>
                    <a:pt x="1191197" y="284690"/>
                  </a:cubicBezTo>
                  <a:lnTo>
                    <a:pt x="31681" y="284690"/>
                  </a:lnTo>
                  <a:cubicBezTo>
                    <a:pt x="23278" y="284690"/>
                    <a:pt x="15220" y="281352"/>
                    <a:pt x="9279" y="275411"/>
                  </a:cubicBezTo>
                  <a:cubicBezTo>
                    <a:pt x="3338" y="269469"/>
                    <a:pt x="0" y="261411"/>
                    <a:pt x="0" y="253009"/>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6" id="16"/>
            <p:cNvSpPr txBox="true"/>
            <p:nvPr/>
          </p:nvSpPr>
          <p:spPr>
            <a:xfrm>
              <a:off x="0" y="-47625"/>
              <a:ext cx="1222878" cy="33231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2694971" y="5697265"/>
            <a:ext cx="4643114" cy="1062776"/>
            <a:chOff x="0" y="0"/>
            <a:chExt cx="1222878" cy="279908"/>
          </a:xfrm>
        </p:grpSpPr>
        <p:sp>
          <p:nvSpPr>
            <p:cNvPr name="Freeform 18" id="18"/>
            <p:cNvSpPr/>
            <p:nvPr/>
          </p:nvSpPr>
          <p:spPr>
            <a:xfrm flipH="false" flipV="false" rot="0">
              <a:off x="0" y="0"/>
              <a:ext cx="1222878" cy="279908"/>
            </a:xfrm>
            <a:custGeom>
              <a:avLst/>
              <a:gdLst/>
              <a:ahLst/>
              <a:cxnLst/>
              <a:rect r="r" b="b" t="t" l="l"/>
              <a:pathLst>
                <a:path h="279908" w="1222878">
                  <a:moveTo>
                    <a:pt x="31681" y="0"/>
                  </a:moveTo>
                  <a:lnTo>
                    <a:pt x="1191197" y="0"/>
                  </a:lnTo>
                  <a:cubicBezTo>
                    <a:pt x="1199599" y="0"/>
                    <a:pt x="1207657" y="3338"/>
                    <a:pt x="1213599" y="9279"/>
                  </a:cubicBezTo>
                  <a:cubicBezTo>
                    <a:pt x="1219540" y="15220"/>
                    <a:pt x="1222878" y="23278"/>
                    <a:pt x="1222878" y="31681"/>
                  </a:cubicBezTo>
                  <a:lnTo>
                    <a:pt x="1222878" y="248228"/>
                  </a:lnTo>
                  <a:cubicBezTo>
                    <a:pt x="1222878" y="256630"/>
                    <a:pt x="1219540" y="264688"/>
                    <a:pt x="1213599" y="270629"/>
                  </a:cubicBezTo>
                  <a:cubicBezTo>
                    <a:pt x="1207657" y="276570"/>
                    <a:pt x="1199599" y="279908"/>
                    <a:pt x="1191197" y="279908"/>
                  </a:cubicBezTo>
                  <a:lnTo>
                    <a:pt x="31681" y="279908"/>
                  </a:lnTo>
                  <a:cubicBezTo>
                    <a:pt x="23278" y="279908"/>
                    <a:pt x="15220" y="276570"/>
                    <a:pt x="9279" y="270629"/>
                  </a:cubicBezTo>
                  <a:cubicBezTo>
                    <a:pt x="3338" y="264688"/>
                    <a:pt x="0" y="256630"/>
                    <a:pt x="0" y="248228"/>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name="TextBox 19" id="19"/>
            <p:cNvSpPr txBox="true"/>
            <p:nvPr/>
          </p:nvSpPr>
          <p:spPr>
            <a:xfrm>
              <a:off x="0" y="-47625"/>
              <a:ext cx="1222878" cy="327533"/>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4191290" y="3401953"/>
            <a:ext cx="6547779" cy="4114800"/>
            <a:chOff x="0" y="0"/>
            <a:chExt cx="1014422" cy="637490"/>
          </a:xfrm>
        </p:grpSpPr>
        <p:sp>
          <p:nvSpPr>
            <p:cNvPr name="Freeform 21" id="21"/>
            <p:cNvSpPr/>
            <p:nvPr/>
          </p:nvSpPr>
          <p:spPr>
            <a:xfrm flipH="false" flipV="false" rot="0">
              <a:off x="0" y="0"/>
              <a:ext cx="1014422" cy="637490"/>
            </a:xfrm>
            <a:custGeom>
              <a:avLst/>
              <a:gdLst/>
              <a:ahLst/>
              <a:cxnLst/>
              <a:rect r="r" b="b" t="t" l="l"/>
              <a:pathLst>
                <a:path h="637490" w="1014422">
                  <a:moveTo>
                    <a:pt x="18918" y="0"/>
                  </a:moveTo>
                  <a:lnTo>
                    <a:pt x="995504" y="0"/>
                  </a:lnTo>
                  <a:cubicBezTo>
                    <a:pt x="1005953" y="0"/>
                    <a:pt x="1014422" y="8470"/>
                    <a:pt x="1014422" y="18918"/>
                  </a:cubicBezTo>
                  <a:lnTo>
                    <a:pt x="1014422" y="618572"/>
                  </a:lnTo>
                  <a:cubicBezTo>
                    <a:pt x="1014422" y="629020"/>
                    <a:pt x="1005953" y="637490"/>
                    <a:pt x="995504" y="637490"/>
                  </a:cubicBezTo>
                  <a:lnTo>
                    <a:pt x="18918" y="637490"/>
                  </a:lnTo>
                  <a:cubicBezTo>
                    <a:pt x="8470" y="637490"/>
                    <a:pt x="0" y="629020"/>
                    <a:pt x="0" y="618572"/>
                  </a:cubicBezTo>
                  <a:lnTo>
                    <a:pt x="0" y="18918"/>
                  </a:lnTo>
                  <a:cubicBezTo>
                    <a:pt x="0" y="8470"/>
                    <a:pt x="8470" y="0"/>
                    <a:pt x="18918" y="0"/>
                  </a:cubicBezTo>
                  <a:close/>
                </a:path>
              </a:pathLst>
            </a:custGeom>
            <a:blipFill>
              <a:blip r:embed="rId2"/>
              <a:stretch>
                <a:fillRect l="0" t="-3307" r="0" b="-3307"/>
              </a:stretch>
            </a:blipFill>
          </p:spPr>
        </p:sp>
      </p:grpSp>
      <p:grpSp>
        <p:nvGrpSpPr>
          <p:cNvPr name="Group 22" id="22"/>
          <p:cNvGrpSpPr/>
          <p:nvPr/>
        </p:nvGrpSpPr>
        <p:grpSpPr>
          <a:xfrm rot="0">
            <a:off x="-403901" y="1028700"/>
            <a:ext cx="3353620" cy="8229600"/>
            <a:chOff x="0" y="0"/>
            <a:chExt cx="883258" cy="2167467"/>
          </a:xfrm>
        </p:grpSpPr>
        <p:sp>
          <p:nvSpPr>
            <p:cNvPr name="Freeform 23" id="2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24" id="2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25" id="25"/>
          <p:cNvGrpSpPr/>
          <p:nvPr/>
        </p:nvGrpSpPr>
        <p:grpSpPr>
          <a:xfrm rot="0">
            <a:off x="2310024" y="1028700"/>
            <a:ext cx="1496945" cy="149694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8" id="2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4126279" y="519812"/>
            <a:ext cx="13225580" cy="83870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ileron Heavy"/>
                <a:ea typeface="Aileron Heavy"/>
                <a:cs typeface="Aileron Heavy"/>
                <a:sym typeface="Aileron Heavy"/>
              </a:rPr>
              <a:t>4.Tự cho câu hỏi và trả lời 12 câu </a:t>
            </a:r>
          </a:p>
        </p:txBody>
      </p:sp>
      <p:sp>
        <p:nvSpPr>
          <p:cNvPr name="TextBox 31" id="31"/>
          <p:cNvSpPr txBox="true"/>
          <p:nvPr/>
        </p:nvSpPr>
        <p:spPr>
          <a:xfrm rot="0">
            <a:off x="14293010" y="8745925"/>
            <a:ext cx="4447887" cy="448310"/>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2 câu bất kì</a:t>
            </a:r>
          </a:p>
        </p:txBody>
      </p:sp>
      <p:sp>
        <p:nvSpPr>
          <p:cNvPr name="TextBox 32" id="32"/>
          <p:cNvSpPr txBox="true"/>
          <p:nvPr/>
        </p:nvSpPr>
        <p:spPr>
          <a:xfrm rot="0">
            <a:off x="12874092" y="4579340"/>
            <a:ext cx="4284872"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Heavy"/>
                <a:ea typeface="Aileron Heavy"/>
                <a:cs typeface="Aileron Heavy"/>
                <a:sym typeface="Aileron Heavy"/>
              </a:rPr>
              <a:t>  2 delete</a:t>
            </a:r>
          </a:p>
        </p:txBody>
      </p:sp>
      <p:sp>
        <p:nvSpPr>
          <p:cNvPr name="TextBox 33" id="33"/>
          <p:cNvSpPr txBox="true"/>
          <p:nvPr/>
        </p:nvSpPr>
        <p:spPr>
          <a:xfrm rot="0">
            <a:off x="13131989" y="3230919"/>
            <a:ext cx="3926649"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Bold"/>
                <a:ea typeface="Aileron Bold"/>
                <a:cs typeface="Aileron Bold"/>
                <a:sym typeface="Aileron Bold"/>
              </a:rPr>
              <a:t> 2 update</a:t>
            </a:r>
          </a:p>
        </p:txBody>
      </p:sp>
      <p:sp>
        <p:nvSpPr>
          <p:cNvPr name="TextBox 34" id="34"/>
          <p:cNvSpPr txBox="true"/>
          <p:nvPr/>
        </p:nvSpPr>
        <p:spPr>
          <a:xfrm rot="0">
            <a:off x="14293010" y="5964178"/>
            <a:ext cx="3926649" cy="448308"/>
          </a:xfrm>
          <a:prstGeom prst="rect">
            <a:avLst/>
          </a:prstGeom>
        </p:spPr>
        <p:txBody>
          <a:bodyPr anchor="t" rtlCol="false" tIns="0" lIns="0" bIns="0" rIns="0">
            <a:spAutoFit/>
          </a:bodyPr>
          <a:lstStyle/>
          <a:p>
            <a:pPr algn="just">
              <a:lnSpc>
                <a:spcPts val="3640"/>
              </a:lnSpc>
            </a:pPr>
            <a:r>
              <a:rPr lang="en-US" sz="2600" b="true">
                <a:solidFill>
                  <a:srgbClr val="FFFFFF"/>
                </a:solidFill>
                <a:latin typeface="Aileron Bold"/>
                <a:ea typeface="Aileron Bold"/>
                <a:cs typeface="Aileron Bold"/>
                <a:sym typeface="Aileron Bold"/>
              </a:rPr>
              <a:t> 2 group by</a:t>
            </a:r>
          </a:p>
        </p:txBody>
      </p:sp>
      <p:sp>
        <p:nvSpPr>
          <p:cNvPr name="TextBox 35" id="35"/>
          <p:cNvSpPr txBox="true"/>
          <p:nvPr/>
        </p:nvSpPr>
        <p:spPr>
          <a:xfrm rot="0">
            <a:off x="12773756" y="1978538"/>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truy vấn kết nối nhiều bảng</a:t>
            </a:r>
          </a:p>
        </p:txBody>
      </p:sp>
      <p:sp>
        <p:nvSpPr>
          <p:cNvPr name="TextBox 36" id="36"/>
          <p:cNvSpPr txBox="true"/>
          <p:nvPr/>
        </p:nvSpPr>
        <p:spPr>
          <a:xfrm rot="0">
            <a:off x="12874092" y="7264867"/>
            <a:ext cx="4643114" cy="448308"/>
          </a:xfrm>
          <a:prstGeom prst="rect">
            <a:avLst/>
          </a:prstGeom>
        </p:spPr>
        <p:txBody>
          <a:bodyPr anchor="t" rtlCol="false" tIns="0" lIns="0" bIns="0" rIns="0">
            <a:spAutoFit/>
          </a:bodyPr>
          <a:lstStyle/>
          <a:p>
            <a:pPr algn="ctr">
              <a:lnSpc>
                <a:spcPts val="3640"/>
              </a:lnSpc>
              <a:spcBef>
                <a:spcPct val="0"/>
              </a:spcBef>
            </a:pPr>
            <a:r>
              <a:rPr lang="en-US" b="true" sz="2600">
                <a:solidFill>
                  <a:srgbClr val="FFFFFF"/>
                </a:solidFill>
                <a:latin typeface="Aileron Bold"/>
                <a:ea typeface="Aileron Bold"/>
                <a:cs typeface="Aileron Bold"/>
                <a:sym typeface="Aileron Bold"/>
              </a:rPr>
              <a:t>2</a:t>
            </a:r>
            <a:r>
              <a:rPr lang="en-US" b="true" sz="2600">
                <a:solidFill>
                  <a:srgbClr val="FFFFFF"/>
                </a:solidFill>
                <a:latin typeface="Aileron Bold"/>
                <a:ea typeface="Aileron Bold"/>
                <a:cs typeface="Aileron Bold"/>
                <a:sym typeface="Aileron Bold"/>
              </a:rPr>
              <a:t> sub 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2068" y="1834218"/>
            <a:ext cx="18175932" cy="5306273"/>
          </a:xfrm>
          <a:prstGeom prst="rect">
            <a:avLst/>
          </a:prstGeom>
        </p:spPr>
        <p:txBody>
          <a:bodyPr anchor="t" rtlCol="false" tIns="0" lIns="0" bIns="0" rIns="0">
            <a:spAutoFit/>
          </a:bodyPr>
          <a:lstStyle/>
          <a:p>
            <a:pPr algn="l">
              <a:lnSpc>
                <a:spcPts val="3525"/>
              </a:lnSpc>
            </a:pPr>
          </a:p>
          <a:p>
            <a:pPr algn="l">
              <a:lnSpc>
                <a:spcPts val="3525"/>
              </a:lnSpc>
            </a:pPr>
            <a:r>
              <a:rPr lang="en-US" sz="2517" b="true">
                <a:solidFill>
                  <a:srgbClr val="000000"/>
                </a:solidFill>
                <a:latin typeface="Aileron Bold"/>
                <a:ea typeface="Aileron Bold"/>
                <a:cs typeface="Aileron Bold"/>
                <a:sym typeface="Aileron Bold"/>
              </a:rPr>
              <a:t> ( Truy vấn kết nối nhiều bảng )Liệt kê tên bệnh nhân, bác sĩ điều trị, khu chữa trị và kết quả điều trị của bệnh nhân đã điều trị trong ngày 2025-05-01.</a:t>
            </a:r>
          </a:p>
          <a:p>
            <a:pPr algn="l">
              <a:lnSpc>
                <a:spcPts val="3525"/>
              </a:lnSpc>
            </a:pPr>
          </a:p>
          <a:p>
            <a:pPr algn="l">
              <a:lnSpc>
                <a:spcPts val="3525"/>
              </a:lnSpc>
            </a:pPr>
            <a:r>
              <a:rPr lang="en-US" sz="2517">
                <a:solidFill>
                  <a:srgbClr val="000000"/>
                </a:solidFill>
                <a:latin typeface="Aileron"/>
                <a:ea typeface="Aileron"/>
                <a:cs typeface="Aileron"/>
                <a:sym typeface="Aileron"/>
              </a:rPr>
              <a:t>SELECT BN.TenBenhNhan, BS.TenBacSi,KCT.TenKhuChuaTri, CT.KetQua</a:t>
            </a:r>
          </a:p>
          <a:p>
            <a:pPr algn="l">
              <a:lnSpc>
                <a:spcPts val="3525"/>
              </a:lnSpc>
            </a:pPr>
            <a:r>
              <a:rPr lang="en-US" sz="2517">
                <a:solidFill>
                  <a:srgbClr val="000000"/>
                </a:solidFill>
                <a:latin typeface="Aileron"/>
                <a:ea typeface="Aileron"/>
                <a:cs typeface="Aileron"/>
                <a:sym typeface="Aileron"/>
              </a:rPr>
              <a:t>FROM CHUATRI CT</a:t>
            </a:r>
          </a:p>
          <a:p>
            <a:pPr algn="l">
              <a:lnSpc>
                <a:spcPts val="3525"/>
              </a:lnSpc>
            </a:pPr>
            <a:r>
              <a:rPr lang="en-US" sz="2517">
                <a:solidFill>
                  <a:srgbClr val="000000"/>
                </a:solidFill>
                <a:latin typeface="Aileron"/>
                <a:ea typeface="Aileron"/>
                <a:cs typeface="Aileron"/>
                <a:sym typeface="Aileron"/>
              </a:rPr>
              <a:t>JOIN BENHNHAN BN ON CT.MaBenhNhan = BN.MaBenhNhan</a:t>
            </a:r>
          </a:p>
          <a:p>
            <a:pPr algn="l">
              <a:lnSpc>
                <a:spcPts val="3525"/>
              </a:lnSpc>
            </a:pPr>
            <a:r>
              <a:rPr lang="en-US" sz="2517">
                <a:solidFill>
                  <a:srgbClr val="000000"/>
                </a:solidFill>
                <a:latin typeface="Aileron"/>
                <a:ea typeface="Aileron"/>
                <a:cs typeface="Aileron"/>
                <a:sym typeface="Aileron"/>
              </a:rPr>
              <a:t>JOIN BACSI BS ON CT.MaBacSi = BS.MaBacSi</a:t>
            </a:r>
          </a:p>
          <a:p>
            <a:pPr algn="l">
              <a:lnSpc>
                <a:spcPts val="3525"/>
              </a:lnSpc>
            </a:pPr>
            <a:r>
              <a:rPr lang="en-US" sz="2517">
                <a:solidFill>
                  <a:srgbClr val="000000"/>
                </a:solidFill>
                <a:latin typeface="Aileron"/>
                <a:ea typeface="Aileron"/>
                <a:cs typeface="Aileron"/>
                <a:sym typeface="Aileron"/>
              </a:rPr>
              <a:t>JOIN GIUONG G ON BN.MaBenhNhan = G.SoGiuong - 400 </a:t>
            </a:r>
          </a:p>
          <a:p>
            <a:pPr algn="l">
              <a:lnSpc>
                <a:spcPts val="3525"/>
              </a:lnSpc>
            </a:pPr>
            <a:r>
              <a:rPr lang="en-US" sz="2517">
                <a:solidFill>
                  <a:srgbClr val="000000"/>
                </a:solidFill>
                <a:latin typeface="Aileron"/>
                <a:ea typeface="Aileron"/>
                <a:cs typeface="Aileron"/>
                <a:sym typeface="Aileron"/>
              </a:rPr>
              <a:t>JOIN KHUCHUATRI KCT ON G.SoKhuChuaTri = KCT.SoKhuChuaTri</a:t>
            </a:r>
          </a:p>
          <a:p>
            <a:pPr algn="l">
              <a:lnSpc>
                <a:spcPts val="3525"/>
              </a:lnSpc>
              <a:spcBef>
                <a:spcPct val="0"/>
              </a:spcBef>
            </a:pPr>
            <a:r>
              <a:rPr lang="en-US" sz="2517">
                <a:solidFill>
                  <a:srgbClr val="000000"/>
                </a:solidFill>
                <a:latin typeface="Aileron"/>
                <a:ea typeface="Aileron"/>
                <a:cs typeface="Aileron"/>
                <a:sym typeface="Aileron"/>
              </a:rPr>
              <a:t>WHERE CT.NgayChuaTri = '2025-05-01'</a:t>
            </a:r>
          </a:p>
          <a:p>
            <a:pPr algn="l">
              <a:lnSpc>
                <a:spcPts val="3525"/>
              </a:lnSpc>
              <a:spcBef>
                <a:spcPct val="0"/>
              </a:spcBef>
            </a:pPr>
          </a:p>
        </p:txBody>
      </p:sp>
      <p:sp>
        <p:nvSpPr>
          <p:cNvPr name="Freeform 9" id="9"/>
          <p:cNvSpPr/>
          <p:nvPr/>
        </p:nvSpPr>
        <p:spPr>
          <a:xfrm flipH="false" flipV="false" rot="0">
            <a:off x="4147127" y="7527933"/>
            <a:ext cx="1985097" cy="1125538"/>
          </a:xfrm>
          <a:custGeom>
            <a:avLst/>
            <a:gdLst/>
            <a:ahLst/>
            <a:cxnLst/>
            <a:rect r="r" b="b" t="t" l="l"/>
            <a:pathLst>
              <a:path h="1125538" w="1985097">
                <a:moveTo>
                  <a:pt x="0" y="0"/>
                </a:moveTo>
                <a:lnTo>
                  <a:pt x="1985096" y="0"/>
                </a:lnTo>
                <a:lnTo>
                  <a:pt x="1985096" y="1125538"/>
                </a:lnTo>
                <a:lnTo>
                  <a:pt x="0" y="1125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425602" y="7527933"/>
            <a:ext cx="9892773" cy="937704"/>
          </a:xfrm>
          <a:custGeom>
            <a:avLst/>
            <a:gdLst/>
            <a:ahLst/>
            <a:cxnLst/>
            <a:rect r="r" b="b" t="t" l="l"/>
            <a:pathLst>
              <a:path h="937704" w="9892773">
                <a:moveTo>
                  <a:pt x="0" y="0"/>
                </a:moveTo>
                <a:lnTo>
                  <a:pt x="9892773" y="0"/>
                </a:lnTo>
                <a:lnTo>
                  <a:pt x="9892773" y="937704"/>
                </a:lnTo>
                <a:lnTo>
                  <a:pt x="0" y="937704"/>
                </a:lnTo>
                <a:lnTo>
                  <a:pt x="0" y="0"/>
                </a:lnTo>
                <a:close/>
              </a:path>
            </a:pathLst>
          </a:custGeom>
          <a:blipFill>
            <a:blip r:embed="rId10"/>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2722591" y="7892266"/>
            <a:ext cx="4480964"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KẾT QUẢ</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03961" y="2345837"/>
            <a:ext cx="17982361" cy="4724931"/>
          </a:xfrm>
          <a:prstGeom prst="rect">
            <a:avLst/>
          </a:prstGeom>
        </p:spPr>
        <p:txBody>
          <a:bodyPr anchor="t" rtlCol="false" tIns="0" lIns="0" bIns="0" rIns="0">
            <a:spAutoFit/>
          </a:bodyPr>
          <a:lstStyle/>
          <a:p>
            <a:pPr algn="l">
              <a:lnSpc>
                <a:spcPts val="3755"/>
              </a:lnSpc>
              <a:spcBef>
                <a:spcPct val="0"/>
              </a:spcBef>
            </a:pPr>
            <a:r>
              <a:rPr lang="en-US" b="true" sz="2682">
                <a:solidFill>
                  <a:srgbClr val="000000"/>
                </a:solidFill>
                <a:latin typeface="Aileron Bold"/>
                <a:ea typeface="Aileron Bold"/>
                <a:cs typeface="Aileron Bold"/>
                <a:sym typeface="Aileron Bold"/>
              </a:rPr>
              <a:t> </a:t>
            </a:r>
            <a:r>
              <a:rPr lang="en-US" b="true" sz="2682">
                <a:solidFill>
                  <a:srgbClr val="000000"/>
                </a:solidFill>
                <a:latin typeface="Aileron Bold"/>
                <a:ea typeface="Aileron Bold"/>
                <a:cs typeface="Aileron Bold"/>
                <a:sym typeface="Aileron Bold"/>
              </a:rPr>
              <a:t>( Truy vấn kết nối nhiều bảng ) </a:t>
            </a:r>
            <a:r>
              <a:rPr lang="en-US" b="true" sz="2682">
                <a:solidFill>
                  <a:srgbClr val="000000"/>
                </a:solidFill>
                <a:latin typeface="Aileron Bold"/>
                <a:ea typeface="Aileron Bold"/>
                <a:cs typeface="Aileron Bold"/>
                <a:sym typeface="Aileron Bold"/>
              </a:rPr>
              <a:t>Liệt kê nhân viên và số giờ làm việc của họ ở mỗi khu chữa trị, kèm tên khu và y tá trưởng.</a:t>
            </a:r>
          </a:p>
          <a:p>
            <a:pPr algn="l">
              <a:lnSpc>
                <a:spcPts val="3755"/>
              </a:lnSpc>
              <a:spcBef>
                <a:spcPct val="0"/>
              </a:spcBef>
            </a:pPr>
          </a:p>
          <a:p>
            <a:pPr algn="l">
              <a:lnSpc>
                <a:spcPts val="3755"/>
              </a:lnSpc>
              <a:spcBef>
                <a:spcPct val="0"/>
              </a:spcBef>
            </a:pPr>
            <a:r>
              <a:rPr lang="en-US" sz="2682">
                <a:solidFill>
                  <a:srgbClr val="000000"/>
                </a:solidFill>
                <a:latin typeface="Aileron"/>
                <a:ea typeface="Aileron"/>
                <a:cs typeface="Aileron"/>
                <a:sym typeface="Aileron"/>
              </a:rPr>
              <a:t>SELECT NV.TenNhanVien, LV.SoGioLamViec, KC.TenKhuChuaTri, NV2.TenNhanVien AS YTaTruong</a:t>
            </a:r>
          </a:p>
          <a:p>
            <a:pPr algn="l">
              <a:lnSpc>
                <a:spcPts val="3755"/>
              </a:lnSpc>
              <a:spcBef>
                <a:spcPct val="0"/>
              </a:spcBef>
            </a:pPr>
            <a:r>
              <a:rPr lang="en-US" sz="2682">
                <a:solidFill>
                  <a:srgbClr val="000000"/>
                </a:solidFill>
                <a:latin typeface="Aileron"/>
                <a:ea typeface="Aileron"/>
                <a:cs typeface="Aileron"/>
                <a:sym typeface="Aileron"/>
              </a:rPr>
              <a:t>FROM LAMVIEC LV</a:t>
            </a:r>
          </a:p>
          <a:p>
            <a:pPr algn="l">
              <a:lnSpc>
                <a:spcPts val="3755"/>
              </a:lnSpc>
              <a:spcBef>
                <a:spcPct val="0"/>
              </a:spcBef>
            </a:pPr>
            <a:r>
              <a:rPr lang="en-US" sz="2682">
                <a:solidFill>
                  <a:srgbClr val="000000"/>
                </a:solidFill>
                <a:latin typeface="Aileron"/>
                <a:ea typeface="Aileron"/>
                <a:cs typeface="Aileron"/>
                <a:sym typeface="Aileron"/>
              </a:rPr>
              <a:t>JOIN NHANVIEN NV ON LV.MaNhanVien = NV.MaNhanVien</a:t>
            </a:r>
          </a:p>
          <a:p>
            <a:pPr algn="l">
              <a:lnSpc>
                <a:spcPts val="3755"/>
              </a:lnSpc>
              <a:spcBef>
                <a:spcPct val="0"/>
              </a:spcBef>
            </a:pPr>
            <a:r>
              <a:rPr lang="en-US" sz="2682">
                <a:solidFill>
                  <a:srgbClr val="000000"/>
                </a:solidFill>
                <a:latin typeface="Aileron"/>
                <a:ea typeface="Aileron"/>
                <a:cs typeface="Aileron"/>
                <a:sym typeface="Aileron"/>
              </a:rPr>
              <a:t>JOIN KHUCHUATRI KC ON LV.SoKhuChuaTri = KC.SoKhuChuaTri</a:t>
            </a:r>
          </a:p>
          <a:p>
            <a:pPr algn="l">
              <a:lnSpc>
                <a:spcPts val="3755"/>
              </a:lnSpc>
              <a:spcBef>
                <a:spcPct val="0"/>
              </a:spcBef>
            </a:pPr>
            <a:r>
              <a:rPr lang="en-US" sz="2682">
                <a:solidFill>
                  <a:srgbClr val="000000"/>
                </a:solidFill>
                <a:latin typeface="Aileron"/>
                <a:ea typeface="Aileron"/>
                <a:cs typeface="Aileron"/>
                <a:sym typeface="Aileron"/>
              </a:rPr>
              <a:t>JOIN NHANVIEN NV2 ON KC.MaYTaTruong = NV2.MaNhanVien</a:t>
            </a:r>
          </a:p>
          <a:p>
            <a:pPr algn="l">
              <a:lnSpc>
                <a:spcPts val="3755"/>
              </a:lnSpc>
              <a:spcBef>
                <a:spcPct val="0"/>
              </a:spcBef>
            </a:pPr>
          </a:p>
          <a:p>
            <a:pPr algn="l">
              <a:lnSpc>
                <a:spcPts val="3755"/>
              </a:lnSpc>
              <a:spcBef>
                <a:spcPct val="0"/>
              </a:spcBef>
            </a:pPr>
          </a:p>
        </p:txBody>
      </p:sp>
      <p:sp>
        <p:nvSpPr>
          <p:cNvPr name="Freeform 9" id="9"/>
          <p:cNvSpPr/>
          <p:nvPr/>
        </p:nvSpPr>
        <p:spPr>
          <a:xfrm flipH="false" flipV="false" rot="0">
            <a:off x="203961" y="7288557"/>
            <a:ext cx="2297495" cy="1302667"/>
          </a:xfrm>
          <a:custGeom>
            <a:avLst/>
            <a:gdLst/>
            <a:ahLst/>
            <a:cxnLst/>
            <a:rect r="r" b="b" t="t" l="l"/>
            <a:pathLst>
              <a:path h="1302667" w="2297495">
                <a:moveTo>
                  <a:pt x="0" y="0"/>
                </a:moveTo>
                <a:lnTo>
                  <a:pt x="2297496" y="0"/>
                </a:lnTo>
                <a:lnTo>
                  <a:pt x="2297496" y="1302667"/>
                </a:lnTo>
                <a:lnTo>
                  <a:pt x="0" y="13026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994318" y="6806188"/>
            <a:ext cx="8736267" cy="2635069"/>
          </a:xfrm>
          <a:custGeom>
            <a:avLst/>
            <a:gdLst/>
            <a:ahLst/>
            <a:cxnLst/>
            <a:rect r="r" b="b" t="t" l="l"/>
            <a:pathLst>
              <a:path h="2635069" w="8736267">
                <a:moveTo>
                  <a:pt x="0" y="0"/>
                </a:moveTo>
                <a:lnTo>
                  <a:pt x="8736267" y="0"/>
                </a:lnTo>
                <a:lnTo>
                  <a:pt x="8736267" y="2635069"/>
                </a:lnTo>
                <a:lnTo>
                  <a:pt x="0" y="2635069"/>
                </a:lnTo>
                <a:lnTo>
                  <a:pt x="0" y="0"/>
                </a:lnTo>
                <a:close/>
              </a:path>
            </a:pathLst>
          </a:custGeom>
          <a:blipFill>
            <a:blip r:embed="rId10"/>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- 23677821</a:t>
            </a:r>
          </a:p>
        </p:txBody>
      </p:sp>
      <p:sp>
        <p:nvSpPr>
          <p:cNvPr name="TextBox 12" id="12"/>
          <p:cNvSpPr txBox="true"/>
          <p:nvPr/>
        </p:nvSpPr>
        <p:spPr>
          <a:xfrm rot="0">
            <a:off x="-887773" y="7750979"/>
            <a:ext cx="4480964" cy="37274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KẾT QUẢ</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60161" y="2099274"/>
            <a:ext cx="18768868" cy="9135110"/>
          </a:xfrm>
          <a:prstGeom prst="rect">
            <a:avLst/>
          </a:prstGeom>
        </p:spPr>
        <p:txBody>
          <a:bodyPr anchor="t" rtlCol="false" tIns="0" lIns="0" bIns="0" rIns="0">
            <a:spAutoFit/>
          </a:bodyPr>
          <a:lstStyle/>
          <a:p>
            <a:pPr algn="l">
              <a:lnSpc>
                <a:spcPts val="3640"/>
              </a:lnSpc>
              <a:spcBef>
                <a:spcPct val="0"/>
              </a:spcBef>
            </a:pPr>
            <a:r>
              <a:rPr lang="en-US" b="true" sz="2600">
                <a:solidFill>
                  <a:srgbClr val="000000"/>
                </a:solidFill>
                <a:latin typeface="Aileron Bold"/>
                <a:ea typeface="Aileron Bold"/>
                <a:cs typeface="Aileron Bold"/>
                <a:sym typeface="Aileron Bold"/>
              </a:rPr>
              <a:t> ( UPDATE ): Cập nhật</a:t>
            </a:r>
            <a:r>
              <a:rPr lang="en-US" b="true" sz="2600">
                <a:solidFill>
                  <a:srgbClr val="000000"/>
                </a:solidFill>
                <a:latin typeface="Aileron Bold"/>
                <a:ea typeface="Aileron Bold"/>
                <a:cs typeface="Aileron Bold"/>
                <a:sym typeface="Aileron Bold"/>
              </a:rPr>
              <a:t> tên của các nhân viên là y tá trưởng (MaYTaTruong) của các khu chữa trị có số khu (SoKhuChuaTri) lớn hơn 3 thành "Nguyễn Văn X".</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NHANVIEN</a:t>
            </a:r>
          </a:p>
          <a:p>
            <a:pPr algn="l">
              <a:lnSpc>
                <a:spcPts val="3640"/>
              </a:lnSpc>
              <a:spcBef>
                <a:spcPct val="0"/>
              </a:spcBef>
            </a:pPr>
            <a:r>
              <a:rPr lang="en-US" sz="2600">
                <a:solidFill>
                  <a:srgbClr val="000000"/>
                </a:solidFill>
                <a:latin typeface="Aileron"/>
                <a:ea typeface="Aileron"/>
                <a:cs typeface="Aileron"/>
                <a:sym typeface="Aileron"/>
              </a:rPr>
              <a:t>SET TenNhanVien = N'Nguyễn Văn X'</a:t>
            </a:r>
          </a:p>
          <a:p>
            <a:pPr algn="l">
              <a:lnSpc>
                <a:spcPts val="3640"/>
              </a:lnSpc>
              <a:spcBef>
                <a:spcPct val="0"/>
              </a:spcBef>
            </a:pPr>
            <a:r>
              <a:rPr lang="en-US" sz="2600">
                <a:solidFill>
                  <a:srgbClr val="000000"/>
                </a:solidFill>
                <a:latin typeface="Aileron"/>
                <a:ea typeface="Aileron"/>
                <a:cs typeface="Aileron"/>
                <a:sym typeface="Aileron"/>
              </a:rPr>
              <a:t>WHERE MaNhanVien IN (</a:t>
            </a:r>
          </a:p>
          <a:p>
            <a:pPr algn="l">
              <a:lnSpc>
                <a:spcPts val="3640"/>
              </a:lnSpc>
              <a:spcBef>
                <a:spcPct val="0"/>
              </a:spcBef>
            </a:pPr>
            <a:r>
              <a:rPr lang="en-US" sz="2600">
                <a:solidFill>
                  <a:srgbClr val="000000"/>
                </a:solidFill>
                <a:latin typeface="Aileron"/>
                <a:ea typeface="Aileron"/>
                <a:cs typeface="Aileron"/>
                <a:sym typeface="Aileron"/>
              </a:rPr>
              <a:t>    SELECT MaYTaTruong</a:t>
            </a:r>
          </a:p>
          <a:p>
            <a:pPr algn="l">
              <a:lnSpc>
                <a:spcPts val="3640"/>
              </a:lnSpc>
              <a:spcBef>
                <a:spcPct val="0"/>
              </a:spcBef>
            </a:pPr>
            <a:r>
              <a:rPr lang="en-US" sz="2600">
                <a:solidFill>
                  <a:srgbClr val="000000"/>
                </a:solidFill>
                <a:latin typeface="Aileron"/>
                <a:ea typeface="Aileron"/>
                <a:cs typeface="Aileron"/>
                <a:sym typeface="Aileron"/>
              </a:rPr>
              <a:t>    FROM KHUCHUATRI</a:t>
            </a:r>
          </a:p>
          <a:p>
            <a:pPr algn="l">
              <a:lnSpc>
                <a:spcPts val="3640"/>
              </a:lnSpc>
              <a:spcBef>
                <a:spcPct val="0"/>
              </a:spcBef>
            </a:pPr>
            <a:r>
              <a:rPr lang="en-US" sz="2600">
                <a:solidFill>
                  <a:srgbClr val="000000"/>
                </a:solidFill>
                <a:latin typeface="Aileron"/>
                <a:ea typeface="Aileron"/>
                <a:cs typeface="Aileron"/>
                <a:sym typeface="Aileron"/>
              </a:rPr>
              <a:t>    WHERE SoKhuChuaTri &gt; 3</a:t>
            </a:r>
          </a:p>
          <a:p>
            <a:pPr algn="l">
              <a:lnSpc>
                <a:spcPts val="3640"/>
              </a:lnSpc>
              <a:spcBef>
                <a:spcPct val="0"/>
              </a:spcBef>
            </a:pPr>
            <a:r>
              <a:rPr lang="en-US" sz="2600">
                <a:solidFill>
                  <a:srgbClr val="000000"/>
                </a:solidFill>
                <a:latin typeface="Aileron"/>
                <a:ea typeface="Aileron"/>
                <a:cs typeface="Aileron"/>
                <a:sym typeface="Aileron"/>
              </a:rPr>
              <a:t>)</a:t>
            </a:r>
          </a:p>
          <a:p>
            <a:pPr algn="l">
              <a:lnSpc>
                <a:spcPts val="3640"/>
              </a:lnSpc>
              <a:spcBef>
                <a:spcPct val="0"/>
              </a:spcBef>
            </a:pPr>
          </a:p>
          <a:p>
            <a:pPr algn="l">
              <a:lnSpc>
                <a:spcPts val="3640"/>
              </a:lnSpc>
              <a:spcBef>
                <a:spcPct val="0"/>
              </a:spcBef>
            </a:pPr>
            <a:r>
              <a:rPr lang="en-US" b="true" sz="2600">
                <a:solidFill>
                  <a:srgbClr val="000000"/>
                </a:solidFill>
                <a:latin typeface="Aileron Bold"/>
                <a:ea typeface="Aileron Bold"/>
                <a:cs typeface="Aileron Bold"/>
                <a:sym typeface="Aileron Bold"/>
              </a:rPr>
              <a:t>(UPDATE) :Cập nhật TenVatTu thành 'Nhiệt kế điện tử' cho vật tư có MaVatTu = 3</a:t>
            </a:r>
          </a:p>
          <a:p>
            <a:pPr algn="l">
              <a:lnSpc>
                <a:spcPts val="3640"/>
              </a:lnSpc>
              <a:spcBef>
                <a:spcPct val="0"/>
              </a:spcBef>
            </a:pPr>
          </a:p>
          <a:p>
            <a:pPr algn="l">
              <a:lnSpc>
                <a:spcPts val="3640"/>
              </a:lnSpc>
              <a:spcBef>
                <a:spcPct val="0"/>
              </a:spcBef>
            </a:pPr>
            <a:r>
              <a:rPr lang="en-US" sz="2600">
                <a:solidFill>
                  <a:srgbClr val="000000"/>
                </a:solidFill>
                <a:latin typeface="Aileron"/>
                <a:ea typeface="Aileron"/>
                <a:cs typeface="Aileron"/>
                <a:sym typeface="Aileron"/>
              </a:rPr>
              <a:t>UPDATE VATTU</a:t>
            </a:r>
          </a:p>
          <a:p>
            <a:pPr algn="l">
              <a:lnSpc>
                <a:spcPts val="3640"/>
              </a:lnSpc>
              <a:spcBef>
                <a:spcPct val="0"/>
              </a:spcBef>
            </a:pPr>
            <a:r>
              <a:rPr lang="en-US" sz="2600">
                <a:solidFill>
                  <a:srgbClr val="000000"/>
                </a:solidFill>
                <a:latin typeface="Aileron"/>
                <a:ea typeface="Aileron"/>
                <a:cs typeface="Aileron"/>
                <a:sym typeface="Aileron"/>
              </a:rPr>
              <a:t>SET TenVatTu = N'Nhiệt kế điện tử'</a:t>
            </a:r>
          </a:p>
          <a:p>
            <a:pPr algn="l">
              <a:lnSpc>
                <a:spcPts val="3640"/>
              </a:lnSpc>
              <a:spcBef>
                <a:spcPct val="0"/>
              </a:spcBef>
            </a:pPr>
            <a:r>
              <a:rPr lang="en-US" sz="2600">
                <a:solidFill>
                  <a:srgbClr val="000000"/>
                </a:solidFill>
                <a:latin typeface="Aileron"/>
                <a:ea typeface="Aileron"/>
                <a:cs typeface="Aileron"/>
                <a:sym typeface="Aileron"/>
              </a:rPr>
              <a:t>WHERE MaVatTu = 3</a:t>
            </a:r>
          </a:p>
          <a:p>
            <a:pPr algn="l">
              <a:lnSpc>
                <a:spcPts val="3640"/>
              </a:lnSpc>
              <a:spcBef>
                <a:spcPct val="0"/>
              </a:spcBef>
            </a:pPr>
          </a:p>
          <a:p>
            <a:pPr algn="l">
              <a:lnSpc>
                <a:spcPts val="3640"/>
              </a:lnSpc>
              <a:spcBef>
                <a:spcPct val="0"/>
              </a:spcBef>
            </a:pPr>
          </a:p>
          <a:p>
            <a:pPr algn="l">
              <a:lnSpc>
                <a:spcPts val="3640"/>
              </a:lnSpc>
              <a:spcBef>
                <a:spcPct val="0"/>
              </a:spcBef>
            </a:pPr>
          </a:p>
          <a:p>
            <a:pPr algn="l">
              <a:lnSpc>
                <a:spcPts val="3640"/>
              </a:lnSpc>
              <a:spcBef>
                <a:spcPct val="0"/>
              </a:spcBef>
            </a:pPr>
          </a:p>
        </p:txBody>
      </p:sp>
      <p:sp>
        <p:nvSpPr>
          <p:cNvPr name="Freeform 9" id="9"/>
          <p:cNvSpPr/>
          <p:nvPr/>
        </p:nvSpPr>
        <p:spPr>
          <a:xfrm flipH="false" flipV="false" rot="0">
            <a:off x="7517141" y="3946292"/>
            <a:ext cx="4705937" cy="2616182"/>
          </a:xfrm>
          <a:custGeom>
            <a:avLst/>
            <a:gdLst/>
            <a:ahLst/>
            <a:cxnLst/>
            <a:rect r="r" b="b" t="t" l="l"/>
            <a:pathLst>
              <a:path h="2616182" w="4705937">
                <a:moveTo>
                  <a:pt x="0" y="0"/>
                </a:moveTo>
                <a:lnTo>
                  <a:pt x="4705938" y="0"/>
                </a:lnTo>
                <a:lnTo>
                  <a:pt x="4705938" y="2616182"/>
                </a:lnTo>
                <a:lnTo>
                  <a:pt x="0" y="2616182"/>
                </a:lnTo>
                <a:lnTo>
                  <a:pt x="0" y="0"/>
                </a:lnTo>
                <a:close/>
              </a:path>
            </a:pathLst>
          </a:custGeom>
          <a:blipFill>
            <a:blip r:embed="rId8"/>
            <a:stretch>
              <a:fillRect l="0" t="0" r="0" b="0"/>
            </a:stretch>
          </a:blipFill>
        </p:spPr>
      </p:sp>
      <p:sp>
        <p:nvSpPr>
          <p:cNvPr name="Freeform 10" id="10"/>
          <p:cNvSpPr/>
          <p:nvPr/>
        </p:nvSpPr>
        <p:spPr>
          <a:xfrm flipH="false" flipV="false" rot="0">
            <a:off x="6405754" y="8172395"/>
            <a:ext cx="6677682" cy="1627233"/>
          </a:xfrm>
          <a:custGeom>
            <a:avLst/>
            <a:gdLst/>
            <a:ahLst/>
            <a:cxnLst/>
            <a:rect r="r" b="b" t="t" l="l"/>
            <a:pathLst>
              <a:path h="1627233" w="6677682">
                <a:moveTo>
                  <a:pt x="0" y="0"/>
                </a:moveTo>
                <a:lnTo>
                  <a:pt x="6677681" y="0"/>
                </a:lnTo>
                <a:lnTo>
                  <a:pt x="6677681" y="1627232"/>
                </a:lnTo>
                <a:lnTo>
                  <a:pt x="0" y="1627232"/>
                </a:lnTo>
                <a:lnTo>
                  <a:pt x="0" y="0"/>
                </a:lnTo>
                <a:close/>
              </a:path>
            </a:pathLst>
          </a:custGeom>
          <a:blipFill>
            <a:blip r:embed="rId9"/>
            <a:stretch>
              <a:fillRect l="0" t="0" r="0" b="0"/>
            </a:stretch>
          </a:blipFill>
        </p:spPr>
      </p:sp>
      <p:sp>
        <p:nvSpPr>
          <p:cNvPr name="TextBox 11" id="11"/>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4440" y="1374133"/>
            <a:ext cx="18532440" cy="8912867"/>
            <a:chOff x="0" y="0"/>
            <a:chExt cx="4880972" cy="2347422"/>
          </a:xfrm>
        </p:grpSpPr>
        <p:sp>
          <p:nvSpPr>
            <p:cNvPr name="Freeform 3" id="3"/>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4" id="4"/>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2040" y="1526533"/>
            <a:ext cx="18532440" cy="8912867"/>
            <a:chOff x="0" y="0"/>
            <a:chExt cx="4880972" cy="2347422"/>
          </a:xfrm>
        </p:grpSpPr>
        <p:sp>
          <p:nvSpPr>
            <p:cNvPr name="Freeform 8" id="8"/>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9" id="9"/>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86699" y="1767543"/>
            <a:ext cx="14650555" cy="7872193"/>
          </a:xfrm>
          <a:prstGeom prst="rect">
            <a:avLst/>
          </a:prstGeom>
        </p:spPr>
        <p:txBody>
          <a:bodyPr anchor="t" rtlCol="false" tIns="0" lIns="0" bIns="0" rIns="0">
            <a:spAutoFit/>
          </a:bodyPr>
          <a:lstStyle/>
          <a:p>
            <a:pPr algn="just">
              <a:lnSpc>
                <a:spcPts val="4817"/>
              </a:lnSpc>
            </a:pPr>
            <a:r>
              <a:rPr lang="en-US" sz="3441" b="true">
                <a:solidFill>
                  <a:srgbClr val="000000"/>
                </a:solidFill>
                <a:latin typeface="Aileron Bold"/>
                <a:ea typeface="Aileron Bold"/>
                <a:cs typeface="Aileron Bold"/>
                <a:sym typeface="Aileron Bold"/>
              </a:rPr>
              <a:t>(DELETE)Xóa tất cả bệnh nhân ngoại trú đã được chữa trị và có kết quả là “Đã khỏi”.</a:t>
            </a:r>
          </a:p>
          <a:p>
            <a:pPr algn="just">
              <a:lnSpc>
                <a:spcPts val="4817"/>
              </a:lnSpc>
            </a:pPr>
          </a:p>
          <a:p>
            <a:pPr algn="just">
              <a:lnSpc>
                <a:spcPts val="4817"/>
              </a:lnSpc>
            </a:pPr>
            <a:r>
              <a:rPr lang="en-US" sz="3441">
                <a:solidFill>
                  <a:srgbClr val="000000"/>
                </a:solidFill>
                <a:latin typeface="Aileron"/>
                <a:ea typeface="Aileron"/>
                <a:cs typeface="Aileron"/>
                <a:sym typeface="Aileron"/>
              </a:rPr>
              <a:t>DELETE FROM CHUATRI</a:t>
            </a:r>
          </a:p>
          <a:p>
            <a:pPr algn="just">
              <a:lnSpc>
                <a:spcPts val="4817"/>
              </a:lnSpc>
            </a:pPr>
            <a:r>
              <a:rPr lang="en-US" sz="3441">
                <a:solidFill>
                  <a:srgbClr val="000000"/>
                </a:solidFill>
                <a:latin typeface="Aileron"/>
                <a:ea typeface="Aileron"/>
                <a:cs typeface="Aileron"/>
                <a:sym typeface="Aileron"/>
              </a:rPr>
              <a:t>WHERE MaBenhNhan IN (</a:t>
            </a:r>
          </a:p>
          <a:p>
            <a:pPr algn="just">
              <a:lnSpc>
                <a:spcPts val="4817"/>
              </a:lnSpc>
            </a:pPr>
            <a:r>
              <a:rPr lang="en-US" sz="3441">
                <a:solidFill>
                  <a:srgbClr val="000000"/>
                </a:solidFill>
                <a:latin typeface="Aileron"/>
                <a:ea typeface="Aileron"/>
                <a:cs typeface="Aileron"/>
                <a:sym typeface="Aileron"/>
              </a:rPr>
              <a:t>    SELECT MaBenhNhan </a:t>
            </a:r>
          </a:p>
          <a:p>
            <a:pPr algn="just">
              <a:lnSpc>
                <a:spcPts val="4817"/>
              </a:lnSpc>
            </a:pPr>
            <a:r>
              <a:rPr lang="en-US" sz="3441">
                <a:solidFill>
                  <a:srgbClr val="000000"/>
                </a:solidFill>
                <a:latin typeface="Aileron"/>
                <a:ea typeface="Aileron"/>
                <a:cs typeface="Aileron"/>
                <a:sym typeface="Aileron"/>
              </a:rPr>
              <a:t>    FROM BENHNHAN </a:t>
            </a:r>
          </a:p>
          <a:p>
            <a:pPr algn="just">
              <a:lnSpc>
                <a:spcPts val="4817"/>
              </a:lnSpc>
            </a:pPr>
            <a:r>
              <a:rPr lang="en-US" sz="3441">
                <a:solidFill>
                  <a:srgbClr val="000000"/>
                </a:solidFill>
                <a:latin typeface="Aileron"/>
                <a:ea typeface="Aileron"/>
                <a:cs typeface="Aileron"/>
                <a:sym typeface="Aileron"/>
              </a:rPr>
              <a:t>    WHERE LoaiBenhNhan = N'Ngoại trú')</a:t>
            </a:r>
          </a:p>
          <a:p>
            <a:pPr algn="just">
              <a:lnSpc>
                <a:spcPts val="4817"/>
              </a:lnSpc>
            </a:pPr>
            <a:r>
              <a:rPr lang="en-US" sz="3441">
                <a:solidFill>
                  <a:srgbClr val="000000"/>
                </a:solidFill>
                <a:latin typeface="Aileron"/>
                <a:ea typeface="Aileron"/>
                <a:cs typeface="Aileron"/>
                <a:sym typeface="Aileron"/>
              </a:rPr>
              <a:t>AND KetQua = N'Đã khỏi'</a:t>
            </a:r>
          </a:p>
          <a:p>
            <a:pPr algn="just">
              <a:lnSpc>
                <a:spcPts val="4817"/>
              </a:lnSpc>
              <a:spcBef>
                <a:spcPct val="0"/>
              </a:spcBef>
            </a:pPr>
          </a:p>
          <a:p>
            <a:pPr algn="just">
              <a:lnSpc>
                <a:spcPts val="4817"/>
              </a:lnSpc>
              <a:spcBef>
                <a:spcPct val="0"/>
              </a:spcBef>
            </a:pPr>
          </a:p>
          <a:p>
            <a:pPr algn="just">
              <a:lnSpc>
                <a:spcPts val="4817"/>
              </a:lnSpc>
              <a:spcBef>
                <a:spcPct val="0"/>
              </a:spcBef>
            </a:pPr>
          </a:p>
          <a:p>
            <a:pPr algn="just">
              <a:lnSpc>
                <a:spcPts val="4817"/>
              </a:lnSpc>
              <a:spcBef>
                <a:spcPct val="0"/>
              </a:spcBef>
            </a:pPr>
          </a:p>
        </p:txBody>
      </p:sp>
      <p:sp>
        <p:nvSpPr>
          <p:cNvPr name="Freeform 11" id="11"/>
          <p:cNvSpPr/>
          <p:nvPr/>
        </p:nvSpPr>
        <p:spPr>
          <a:xfrm flipH="false" flipV="false" rot="0">
            <a:off x="759664" y="7502668"/>
            <a:ext cx="10161546" cy="2137067"/>
          </a:xfrm>
          <a:custGeom>
            <a:avLst/>
            <a:gdLst/>
            <a:ahLst/>
            <a:cxnLst/>
            <a:rect r="r" b="b" t="t" l="l"/>
            <a:pathLst>
              <a:path h="2137067" w="10161546">
                <a:moveTo>
                  <a:pt x="0" y="0"/>
                </a:moveTo>
                <a:lnTo>
                  <a:pt x="10161546" y="0"/>
                </a:lnTo>
                <a:lnTo>
                  <a:pt x="10161546" y="2137067"/>
                </a:lnTo>
                <a:lnTo>
                  <a:pt x="0" y="2137067"/>
                </a:lnTo>
                <a:lnTo>
                  <a:pt x="0" y="0"/>
                </a:lnTo>
                <a:close/>
              </a:path>
            </a:pathLst>
          </a:custGeom>
          <a:blipFill>
            <a:blip r:embed="rId6"/>
            <a:stretch>
              <a:fillRect l="0" t="0" r="0" b="0"/>
            </a:stretch>
          </a:blipFill>
        </p:spPr>
      </p:sp>
      <p:sp>
        <p:nvSpPr>
          <p:cNvPr name="TextBox 12" id="12"/>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18925" y="1965638"/>
            <a:ext cx="17969075" cy="5613400"/>
          </a:xfrm>
          <a:prstGeom prst="rect">
            <a:avLst/>
          </a:prstGeom>
        </p:spPr>
        <p:txBody>
          <a:bodyPr anchor="t" rtlCol="false" tIns="0" lIns="0" bIns="0" rIns="0">
            <a:spAutoFit/>
          </a:bodyPr>
          <a:lstStyle/>
          <a:p>
            <a:pPr algn="l">
              <a:lnSpc>
                <a:spcPts val="5599"/>
              </a:lnSpc>
              <a:spcBef>
                <a:spcPct val="0"/>
              </a:spcBef>
            </a:pPr>
            <a:r>
              <a:rPr lang="en-US" b="true" sz="3999" i="true">
                <a:solidFill>
                  <a:srgbClr val="000000"/>
                </a:solidFill>
                <a:latin typeface="Aileron Bold Italics"/>
                <a:ea typeface="Aileron Bold Italics"/>
                <a:cs typeface="Aileron Bold Italics"/>
                <a:sym typeface="Aileron Bold Italics"/>
              </a:rPr>
              <a:t>Câu </a:t>
            </a:r>
            <a:r>
              <a:rPr lang="en-US" b="true" sz="3999" i="true">
                <a:solidFill>
                  <a:srgbClr val="000000"/>
                </a:solidFill>
                <a:latin typeface="Aileron Bold Italics"/>
                <a:ea typeface="Aileron Bold Italics"/>
                <a:cs typeface="Aileron Bold Italics"/>
                <a:sym typeface="Aileron Bold Italics"/>
              </a:rPr>
              <a:t>DELETE – Xoá vật tư có đơn giá dưới 5.000 và chưa từng được sử dụng</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DELETE FROM VATTU</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WHERE DonGia &lt; 5000</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AND MaVatTu NOT IN (</a:t>
            </a:r>
          </a:p>
          <a:p>
            <a:pPr algn="l">
              <a:lnSpc>
                <a:spcPts val="5599"/>
              </a:lnSpc>
              <a:spcBef>
                <a:spcPct val="0"/>
              </a:spcBef>
            </a:pPr>
            <a:r>
              <a:rPr lang="en-US" sz="3999" i="true">
                <a:solidFill>
                  <a:srgbClr val="000000"/>
                </a:solidFill>
                <a:latin typeface="Aileron Italics"/>
                <a:ea typeface="Aileron Italics"/>
                <a:cs typeface="Aileron Italics"/>
                <a:sym typeface="Aileron Italics"/>
              </a:rPr>
              <a:t>    SELECT MaVatTu FROM SUDUNG)</a:t>
            </a:r>
          </a:p>
          <a:p>
            <a:pPr algn="l">
              <a:lnSpc>
                <a:spcPts val="5599"/>
              </a:lnSpc>
              <a:spcBef>
                <a:spcPct val="0"/>
              </a:spcBef>
            </a:pPr>
          </a:p>
          <a:p>
            <a:pPr algn="l">
              <a:lnSpc>
                <a:spcPts val="5599"/>
              </a:lnSpc>
              <a:spcBef>
                <a:spcPct val="0"/>
              </a:spcBef>
            </a:pPr>
          </a:p>
          <a:p>
            <a:pPr algn="l">
              <a:lnSpc>
                <a:spcPts val="5599"/>
              </a:lnSpc>
              <a:spcBef>
                <a:spcPct val="0"/>
              </a:spcBef>
            </a:pPr>
          </a:p>
        </p:txBody>
      </p:sp>
      <p:sp>
        <p:nvSpPr>
          <p:cNvPr name="Freeform 9" id="9"/>
          <p:cNvSpPr/>
          <p:nvPr/>
        </p:nvSpPr>
        <p:spPr>
          <a:xfrm flipH="false" flipV="false" rot="0">
            <a:off x="645774" y="6434155"/>
            <a:ext cx="10039746" cy="2289767"/>
          </a:xfrm>
          <a:custGeom>
            <a:avLst/>
            <a:gdLst/>
            <a:ahLst/>
            <a:cxnLst/>
            <a:rect r="r" b="b" t="t" l="l"/>
            <a:pathLst>
              <a:path h="2289767" w="10039746">
                <a:moveTo>
                  <a:pt x="0" y="0"/>
                </a:moveTo>
                <a:lnTo>
                  <a:pt x="10039745" y="0"/>
                </a:lnTo>
                <a:lnTo>
                  <a:pt x="10039745" y="2289766"/>
                </a:lnTo>
                <a:lnTo>
                  <a:pt x="0" y="2289766"/>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44530" y="1767543"/>
            <a:ext cx="17743470" cy="5559424"/>
          </a:xfrm>
          <a:prstGeom prst="rect">
            <a:avLst/>
          </a:prstGeom>
        </p:spPr>
        <p:txBody>
          <a:bodyPr anchor="t" rtlCol="false" tIns="0" lIns="0" bIns="0" rIns="0">
            <a:spAutoFit/>
          </a:bodyPr>
          <a:lstStyle/>
          <a:p>
            <a:pPr algn="l">
              <a:lnSpc>
                <a:spcPts val="4900"/>
              </a:lnSpc>
              <a:spcBef>
                <a:spcPct val="0"/>
              </a:spcBef>
            </a:pPr>
            <a:r>
              <a:rPr lang="en-US" b="true" sz="3500">
                <a:solidFill>
                  <a:srgbClr val="000000"/>
                </a:solidFill>
                <a:latin typeface="Aileron Bold"/>
                <a:ea typeface="Aileron Bold"/>
                <a:cs typeface="Aileron Bold"/>
                <a:sym typeface="Aileron Bold"/>
              </a:rPr>
              <a:t>(GROUP BY )Tí</a:t>
            </a:r>
            <a:r>
              <a:rPr lang="en-US" b="true" sz="3500">
                <a:solidFill>
                  <a:srgbClr val="000000"/>
                </a:solidFill>
                <a:latin typeface="Aileron Bold"/>
                <a:ea typeface="Aileron Bold"/>
                <a:cs typeface="Aileron Bold"/>
                <a:sym typeface="Aileron Bold"/>
              </a:rPr>
              <a:t>nh chi phí trung bình vật tư sử dụng theo từng loại bệnh nhân (nội trú/ngoại trú), chỉ xét những bệnh nhân có tổng chi phí sử dụng &gt; 20,000.</a:t>
            </a:r>
          </a:p>
          <a:p>
            <a:pPr algn="l">
              <a:lnSpc>
                <a:spcPts val="4900"/>
              </a:lnSpc>
              <a:spcBef>
                <a:spcPct val="0"/>
              </a:spcBef>
            </a:pPr>
          </a:p>
          <a:p>
            <a:pPr algn="l">
              <a:lnSpc>
                <a:spcPts val="4900"/>
              </a:lnSpc>
              <a:spcBef>
                <a:spcPct val="0"/>
              </a:spcBef>
            </a:pPr>
            <a:r>
              <a:rPr lang="en-US" sz="3500">
                <a:solidFill>
                  <a:srgbClr val="000000"/>
                </a:solidFill>
                <a:latin typeface="Aileron"/>
                <a:ea typeface="Aileron"/>
                <a:cs typeface="Aileron"/>
                <a:sym typeface="Aileron"/>
              </a:rPr>
              <a:t>SELECT BN.LoaiBenhNhan, AVG(SD.TongTien) AS TB_ChiPhi</a:t>
            </a:r>
          </a:p>
          <a:p>
            <a:pPr algn="l">
              <a:lnSpc>
                <a:spcPts val="4900"/>
              </a:lnSpc>
              <a:spcBef>
                <a:spcPct val="0"/>
              </a:spcBef>
            </a:pPr>
            <a:r>
              <a:rPr lang="en-US" sz="3500">
                <a:solidFill>
                  <a:srgbClr val="000000"/>
                </a:solidFill>
                <a:latin typeface="Aileron"/>
                <a:ea typeface="Aileron"/>
                <a:cs typeface="Aileron"/>
                <a:sym typeface="Aileron"/>
              </a:rPr>
              <a:t>FROM BENHNHAN BN</a:t>
            </a:r>
          </a:p>
          <a:p>
            <a:pPr algn="l">
              <a:lnSpc>
                <a:spcPts val="4900"/>
              </a:lnSpc>
              <a:spcBef>
                <a:spcPct val="0"/>
              </a:spcBef>
            </a:pPr>
            <a:r>
              <a:rPr lang="en-US" sz="3500">
                <a:solidFill>
                  <a:srgbClr val="000000"/>
                </a:solidFill>
                <a:latin typeface="Aileron"/>
                <a:ea typeface="Aileron"/>
                <a:cs typeface="Aileron"/>
                <a:sym typeface="Aileron"/>
              </a:rPr>
              <a:t>JOIN SUDUNG SD ON BN.MaBenhNhan = SD.MaBenhNhan</a:t>
            </a:r>
          </a:p>
          <a:p>
            <a:pPr algn="l">
              <a:lnSpc>
                <a:spcPts val="4900"/>
              </a:lnSpc>
              <a:spcBef>
                <a:spcPct val="0"/>
              </a:spcBef>
            </a:pPr>
            <a:r>
              <a:rPr lang="en-US" sz="3500">
                <a:solidFill>
                  <a:srgbClr val="000000"/>
                </a:solidFill>
                <a:latin typeface="Aileron"/>
                <a:ea typeface="Aileron"/>
                <a:cs typeface="Aileron"/>
                <a:sym typeface="Aileron"/>
              </a:rPr>
              <a:t>GROUP BY BN.LoaiBenhNhan</a:t>
            </a:r>
          </a:p>
          <a:p>
            <a:pPr algn="l">
              <a:lnSpc>
                <a:spcPts val="4900"/>
              </a:lnSpc>
              <a:spcBef>
                <a:spcPct val="0"/>
              </a:spcBef>
            </a:pPr>
            <a:r>
              <a:rPr lang="en-US" sz="3500">
                <a:solidFill>
                  <a:srgbClr val="000000"/>
                </a:solidFill>
                <a:latin typeface="Aileron"/>
                <a:ea typeface="Aileron"/>
                <a:cs typeface="Aileron"/>
                <a:sym typeface="Aileron"/>
              </a:rPr>
              <a:t>HAVING SUM(SD.TongTien) &gt; 20000</a:t>
            </a:r>
          </a:p>
          <a:p>
            <a:pPr algn="l">
              <a:lnSpc>
                <a:spcPts val="4900"/>
              </a:lnSpc>
              <a:spcBef>
                <a:spcPct val="0"/>
              </a:spcBef>
            </a:pPr>
          </a:p>
        </p:txBody>
      </p:sp>
      <p:sp>
        <p:nvSpPr>
          <p:cNvPr name="Freeform 12" id="12"/>
          <p:cNvSpPr/>
          <p:nvPr/>
        </p:nvSpPr>
        <p:spPr>
          <a:xfrm flipH="false" flipV="false" rot="0">
            <a:off x="891518" y="7106214"/>
            <a:ext cx="8282662" cy="2960033"/>
          </a:xfrm>
          <a:custGeom>
            <a:avLst/>
            <a:gdLst/>
            <a:ahLst/>
            <a:cxnLst/>
            <a:rect r="r" b="b" t="t" l="l"/>
            <a:pathLst>
              <a:path h="2960033" w="8282662">
                <a:moveTo>
                  <a:pt x="0" y="0"/>
                </a:moveTo>
                <a:lnTo>
                  <a:pt x="8282662" y="0"/>
                </a:lnTo>
                <a:lnTo>
                  <a:pt x="8282662" y="2960033"/>
                </a:lnTo>
                <a:lnTo>
                  <a:pt x="0" y="2960033"/>
                </a:lnTo>
                <a:lnTo>
                  <a:pt x="0" y="0"/>
                </a:lnTo>
                <a:close/>
              </a:path>
            </a:pathLst>
          </a:custGeom>
          <a:blipFill>
            <a:blip r:embed="rId8"/>
            <a:stretch>
              <a:fillRect l="0" t="0" r="0" b="0"/>
            </a:stretch>
          </a:blipFill>
        </p:spPr>
      </p:sp>
      <p:sp>
        <p:nvSpPr>
          <p:cNvPr name="TextBox 13" id="13"/>
          <p:cNvSpPr txBox="true"/>
          <p:nvPr/>
        </p:nvSpPr>
        <p:spPr>
          <a:xfrm rot="0">
            <a:off x="1519327" y="349436"/>
            <a:ext cx="8351116" cy="672122"/>
          </a:xfrm>
          <a:prstGeom prst="rect">
            <a:avLst/>
          </a:prstGeom>
        </p:spPr>
        <p:txBody>
          <a:bodyPr anchor="t" rtlCol="false" tIns="0" lIns="0" bIns="0" rIns="0">
            <a:spAutoFit/>
          </a:bodyPr>
          <a:lstStyle/>
          <a:p>
            <a:pPr algn="ctr">
              <a:lnSpc>
                <a:spcPts val="5443"/>
              </a:lnSpc>
              <a:spcBef>
                <a:spcPct val="0"/>
              </a:spcBef>
            </a:pPr>
            <a:r>
              <a:rPr lang="en-US" b="true" sz="3888">
                <a:solidFill>
                  <a:srgbClr val="000000"/>
                </a:solidFill>
                <a:latin typeface="Aileron Bold"/>
                <a:ea typeface="Aileron Bold"/>
                <a:cs typeface="Aileron Bold"/>
                <a:sym typeface="Aileron Bold"/>
              </a:rPr>
              <a:t>NGUYỄN LÊ HỒNG KIỀU - 23682791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a:ln w="12700">
              <a:solidFill>
                <a:srgbClr val="000000"/>
              </a:solidFill>
            </a:ln>
          </p:spPr>
        </p:sp>
      </p:grpSp>
      <p:grpSp>
        <p:nvGrpSpPr>
          <p:cNvPr name="Group 8" id="8"/>
          <p:cNvGrpSpPr/>
          <p:nvPr/>
        </p:nvGrpSpPr>
        <p:grpSpPr>
          <a:xfrm rot="0">
            <a:off x="4820109" y="2655779"/>
            <a:ext cx="1057684" cy="10576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156027" y="2896194"/>
            <a:ext cx="385848" cy="576855"/>
          </a:xfrm>
          <a:custGeom>
            <a:avLst/>
            <a:gdLst/>
            <a:ahLst/>
            <a:cxnLst/>
            <a:rect r="r" b="b" t="t" l="l"/>
            <a:pathLst>
              <a:path h="576855" w="385848">
                <a:moveTo>
                  <a:pt x="0" y="0"/>
                </a:moveTo>
                <a:lnTo>
                  <a:pt x="385847" y="0"/>
                </a:lnTo>
                <a:lnTo>
                  <a:pt x="385847" y="576854"/>
                </a:lnTo>
                <a:lnTo>
                  <a:pt x="0" y="57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326031" y="8380853"/>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759642" y="8592842"/>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026420" y="3613748"/>
            <a:ext cx="16388506" cy="3119280"/>
          </a:xfrm>
          <a:prstGeom prst="rect">
            <a:avLst/>
          </a:prstGeom>
        </p:spPr>
        <p:txBody>
          <a:bodyPr anchor="t" rtlCol="false" tIns="0" lIns="0" bIns="0" rIns="0">
            <a:spAutoFit/>
          </a:bodyPr>
          <a:lstStyle/>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Thị Ngọc Ánh -23700721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Nguyễn Lê Hồng Kiều -23682791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- 23674111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Ngô Thị Ngọc Trâm -23677821</a:t>
            </a:r>
          </a:p>
          <a:p>
            <a:pPr algn="just" marL="770480" indent="-385240" lvl="1">
              <a:lnSpc>
                <a:spcPts val="4996"/>
              </a:lnSpc>
              <a:buFont typeface="Arial"/>
              <a:buChar char="•"/>
            </a:pPr>
            <a:r>
              <a:rPr lang="en-US" b="true" sz="3568">
                <a:solidFill>
                  <a:srgbClr val="021828"/>
                </a:solidFill>
                <a:latin typeface="Aileron Bold"/>
                <a:ea typeface="Aileron Bold"/>
                <a:cs typeface="Aileron Bold"/>
                <a:sym typeface="Aileron Bold"/>
              </a:rPr>
              <a:t>Vũ Thị Quỳnh Trang -23700581</a:t>
            </a:r>
          </a:p>
        </p:txBody>
      </p:sp>
      <p:sp>
        <p:nvSpPr>
          <p:cNvPr name="Freeform 15" id="15"/>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2912825" y="6172200"/>
            <a:ext cx="5575936" cy="4114800"/>
          </a:xfrm>
          <a:custGeom>
            <a:avLst/>
            <a:gdLst/>
            <a:ahLst/>
            <a:cxnLst/>
            <a:rect r="r" b="b" t="t" l="l"/>
            <a:pathLst>
              <a:path h="4114800" w="5575936">
                <a:moveTo>
                  <a:pt x="0" y="0"/>
                </a:moveTo>
                <a:lnTo>
                  <a:pt x="5575936" y="0"/>
                </a:lnTo>
                <a:lnTo>
                  <a:pt x="557593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233628" y="1517992"/>
            <a:ext cx="7844275" cy="1095375"/>
          </a:xfrm>
          <a:prstGeom prst="rect">
            <a:avLst/>
          </a:prstGeom>
        </p:spPr>
        <p:txBody>
          <a:bodyPr anchor="t" rtlCol="false" tIns="0" lIns="0" bIns="0" rIns="0">
            <a:spAutoFit/>
          </a:bodyPr>
          <a:lstStyle/>
          <a:p>
            <a:pPr algn="l">
              <a:lnSpc>
                <a:spcPts val="7619"/>
              </a:lnSpc>
            </a:pPr>
            <a:r>
              <a:rPr lang="en-US" sz="5999" i="true" b="true">
                <a:solidFill>
                  <a:srgbClr val="0E2F5F"/>
                </a:solidFill>
                <a:latin typeface="Akzidenz-Grotesk Bold Italics"/>
                <a:ea typeface="Akzidenz-Grotesk Bold Italics"/>
                <a:cs typeface="Akzidenz-Grotesk Bold Italics"/>
                <a:sym typeface="Akzidenz-Grotesk Bold Italics"/>
              </a:rPr>
              <a:t>Thành viên nhóm</a:t>
            </a:r>
          </a:p>
        </p:txBody>
      </p:sp>
      <p:sp>
        <p:nvSpPr>
          <p:cNvPr name="TextBox 18" id="18"/>
          <p:cNvSpPr txBox="true"/>
          <p:nvPr/>
        </p:nvSpPr>
        <p:spPr>
          <a:xfrm rot="0">
            <a:off x="-727083" y="3887639"/>
            <a:ext cx="9435073" cy="1459495"/>
          </a:xfrm>
          <a:prstGeom prst="rect">
            <a:avLst/>
          </a:prstGeom>
        </p:spPr>
        <p:txBody>
          <a:bodyPr anchor="t" rtlCol="false" tIns="0" lIns="0" bIns="0" rIns="0">
            <a:spAutoFit/>
          </a:bodyPr>
          <a:lstStyle/>
          <a:p>
            <a:pPr algn="ctr">
              <a:lnSpc>
                <a:spcPts val="11955"/>
              </a:lnSpc>
              <a:spcBef>
                <a:spcPct val="0"/>
              </a:spcBef>
            </a:pPr>
            <a:r>
              <a:rPr lang="en-US" b="true" sz="8539">
                <a:solidFill>
                  <a:srgbClr val="0E2F5F"/>
                </a:solidFill>
                <a:latin typeface="Barlow Condensed Bold"/>
                <a:ea typeface="Barlow Condensed Bold"/>
                <a:cs typeface="Barlow Condensed Bold"/>
                <a:sym typeface="Barlow Condensed Bold"/>
              </a:rPr>
              <a:t>GIỚI THIỆU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98547" y="2579235"/>
            <a:ext cx="10382287" cy="7707765"/>
          </a:xfrm>
          <a:prstGeom prst="rect">
            <a:avLst/>
          </a:prstGeom>
        </p:spPr>
        <p:txBody>
          <a:bodyPr anchor="t" rtlCol="false" tIns="0" lIns="0" bIns="0" rIns="0">
            <a:spAutoFit/>
          </a:bodyPr>
          <a:lstStyle/>
          <a:p>
            <a:pPr algn="l">
              <a:lnSpc>
                <a:spcPts val="5467"/>
              </a:lnSpc>
              <a:spcBef>
                <a:spcPct val="0"/>
              </a:spcBef>
            </a:pPr>
            <a:r>
              <a:rPr lang="en-US" b="true" sz="3905" i="true">
                <a:solidFill>
                  <a:srgbClr val="000000"/>
                </a:solidFill>
                <a:latin typeface="Aileron Bold Italics"/>
                <a:ea typeface="Aileron Bold Italics"/>
                <a:cs typeface="Aileron Bold Italics"/>
                <a:sym typeface="Aileron Bold Italics"/>
              </a:rPr>
              <a:t>Câu </a:t>
            </a:r>
            <a:r>
              <a:rPr lang="en-US" b="true" sz="3905" i="true">
                <a:solidFill>
                  <a:srgbClr val="000000"/>
                </a:solidFill>
                <a:latin typeface="Aileron Bold Italics"/>
                <a:ea typeface="Aileron Bold Italics"/>
                <a:cs typeface="Aileron Bold Italics"/>
                <a:sym typeface="Aileron Bold Italics"/>
              </a:rPr>
              <a:t>GROUP BY – Tính tổng tiền vật tư từng loại vật tư</a:t>
            </a:r>
          </a:p>
          <a:p>
            <a:pPr algn="l">
              <a:lnSpc>
                <a:spcPts val="5467"/>
              </a:lnSpc>
              <a:spcBef>
                <a:spcPct val="0"/>
              </a:spcBef>
            </a:pPr>
          </a:p>
          <a:p>
            <a:pPr algn="l">
              <a:lnSpc>
                <a:spcPts val="5467"/>
              </a:lnSpc>
              <a:spcBef>
                <a:spcPct val="0"/>
              </a:spcBef>
            </a:pPr>
            <a:r>
              <a:rPr lang="en-US" sz="3905" i="true">
                <a:solidFill>
                  <a:srgbClr val="000000"/>
                </a:solidFill>
                <a:latin typeface="Aileron Italics"/>
                <a:ea typeface="Aileron Italics"/>
                <a:cs typeface="Aileron Italics"/>
                <a:sym typeface="Aileron Italics"/>
              </a:rPr>
              <a:t>SELECT VT.TenVatTu, SUM(SD.TongTien) AS TongTienSuDung</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FROM VATTU VT</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JOIN SUDUNG SD ON VT.MaVatTu = SD.MaVatTu</a:t>
            </a:r>
          </a:p>
          <a:p>
            <a:pPr algn="l">
              <a:lnSpc>
                <a:spcPts val="5467"/>
              </a:lnSpc>
              <a:spcBef>
                <a:spcPct val="0"/>
              </a:spcBef>
            </a:pPr>
            <a:r>
              <a:rPr lang="en-US" sz="3905" i="true">
                <a:solidFill>
                  <a:srgbClr val="000000"/>
                </a:solidFill>
                <a:latin typeface="Aileron Italics"/>
                <a:ea typeface="Aileron Italics"/>
                <a:cs typeface="Aileron Italics"/>
                <a:sym typeface="Aileron Italics"/>
              </a:rPr>
              <a:t>GROUP BY VT.TenVatTu</a:t>
            </a:r>
          </a:p>
          <a:p>
            <a:pPr algn="l">
              <a:lnSpc>
                <a:spcPts val="5467"/>
              </a:lnSpc>
              <a:spcBef>
                <a:spcPct val="0"/>
              </a:spcBef>
            </a:pPr>
          </a:p>
          <a:p>
            <a:pPr algn="l">
              <a:lnSpc>
                <a:spcPts val="6907"/>
              </a:lnSpc>
              <a:spcBef>
                <a:spcPct val="0"/>
              </a:spcBef>
            </a:pPr>
          </a:p>
        </p:txBody>
      </p:sp>
      <p:sp>
        <p:nvSpPr>
          <p:cNvPr name="Freeform 9" id="9"/>
          <p:cNvSpPr/>
          <p:nvPr/>
        </p:nvSpPr>
        <p:spPr>
          <a:xfrm flipH="false" flipV="false" rot="0">
            <a:off x="11711077" y="3263038"/>
            <a:ext cx="5548223" cy="5135057"/>
          </a:xfrm>
          <a:custGeom>
            <a:avLst/>
            <a:gdLst/>
            <a:ahLst/>
            <a:cxnLst/>
            <a:rect r="r" b="b" t="t" l="l"/>
            <a:pathLst>
              <a:path h="5135057" w="5548223">
                <a:moveTo>
                  <a:pt x="0" y="0"/>
                </a:moveTo>
                <a:lnTo>
                  <a:pt x="5548223" y="0"/>
                </a:lnTo>
                <a:lnTo>
                  <a:pt x="5548223" y="5135057"/>
                </a:lnTo>
                <a:lnTo>
                  <a:pt x="0" y="5135057"/>
                </a:lnTo>
                <a:lnTo>
                  <a:pt x="0" y="0"/>
                </a:lnTo>
                <a:close/>
              </a:path>
            </a:pathLst>
          </a:custGeom>
          <a:blipFill>
            <a:blip r:embed="rId8"/>
            <a:stretch>
              <a:fillRect l="0" t="0" r="0" b="0"/>
            </a:stretch>
          </a:blipFill>
        </p:spPr>
      </p:sp>
      <p:sp>
        <p:nvSpPr>
          <p:cNvPr name="TextBox 10" id="10"/>
          <p:cNvSpPr txBox="true"/>
          <p:nvPr/>
        </p:nvSpPr>
        <p:spPr>
          <a:xfrm rot="0">
            <a:off x="1291547" y="341009"/>
            <a:ext cx="8396288"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VŨ THỊ QUỲNH TRANG - 23700581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38100"/>
              <a:ext cx="4880972" cy="238552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79158" y="2080093"/>
            <a:ext cx="17353217" cy="9058141"/>
          </a:xfrm>
          <a:prstGeom prst="rect">
            <a:avLst/>
          </a:prstGeom>
        </p:spPr>
        <p:txBody>
          <a:bodyPr anchor="t" rtlCol="false" tIns="0" lIns="0" bIns="0" rIns="0">
            <a:spAutoFit/>
          </a:bodyPr>
          <a:lstStyle/>
          <a:p>
            <a:pPr algn="l">
              <a:lnSpc>
                <a:spcPts val="4207"/>
              </a:lnSpc>
            </a:pPr>
            <a:r>
              <a:rPr lang="en-US" sz="3005" b="true">
                <a:solidFill>
                  <a:srgbClr val="000000"/>
                </a:solidFill>
                <a:latin typeface="Aileron Bold"/>
                <a:ea typeface="Aileron Bold"/>
                <a:cs typeface="Aileron Bold"/>
                <a:sym typeface="Aileron Bold"/>
              </a:rPr>
              <a:t>(Sub query )Tìm tên bác sĩ có số lần chữa trị nhiều nhất</a:t>
            </a:r>
          </a:p>
          <a:p>
            <a:pPr algn="l">
              <a:lnSpc>
                <a:spcPts val="4207"/>
              </a:lnSpc>
            </a:pPr>
          </a:p>
          <a:p>
            <a:pPr algn="l">
              <a:lnSpc>
                <a:spcPts val="4207"/>
              </a:lnSpc>
            </a:pPr>
            <a:r>
              <a:rPr lang="en-US" sz="3005">
                <a:solidFill>
                  <a:srgbClr val="000000"/>
                </a:solidFill>
                <a:latin typeface="Aileron"/>
                <a:ea typeface="Aileron"/>
                <a:cs typeface="Aileron"/>
                <a:sym typeface="Aileron"/>
              </a:rPr>
              <a:t>SELECT TenBacSi</a:t>
            </a:r>
          </a:p>
          <a:p>
            <a:pPr algn="l">
              <a:lnSpc>
                <a:spcPts val="4207"/>
              </a:lnSpc>
            </a:pPr>
            <a:r>
              <a:rPr lang="en-US" sz="3005">
                <a:solidFill>
                  <a:srgbClr val="000000"/>
                </a:solidFill>
                <a:latin typeface="Aileron"/>
                <a:ea typeface="Aileron"/>
                <a:cs typeface="Aileron"/>
                <a:sym typeface="Aileron"/>
              </a:rPr>
              <a:t>FROM BACSI</a:t>
            </a:r>
          </a:p>
          <a:p>
            <a:pPr algn="l">
              <a:lnSpc>
                <a:spcPts val="4207"/>
              </a:lnSpc>
            </a:pPr>
            <a:r>
              <a:rPr lang="en-US" sz="3005">
                <a:solidFill>
                  <a:srgbClr val="000000"/>
                </a:solidFill>
                <a:latin typeface="Aileron"/>
                <a:ea typeface="Aileron"/>
                <a:cs typeface="Aileron"/>
                <a:sym typeface="Aileron"/>
              </a:rPr>
              <a:t>WHERE MaBacSi = (</a:t>
            </a:r>
          </a:p>
          <a:p>
            <a:pPr algn="l">
              <a:lnSpc>
                <a:spcPts val="4207"/>
              </a:lnSpc>
            </a:pPr>
            <a:r>
              <a:rPr lang="en-US" sz="3005">
                <a:solidFill>
                  <a:srgbClr val="000000"/>
                </a:solidFill>
                <a:latin typeface="Aileron"/>
                <a:ea typeface="Aileron"/>
                <a:cs typeface="Aileron"/>
                <a:sym typeface="Aileron"/>
              </a:rPr>
              <a:t>   SELECT TOP 1 MaBacSi</a:t>
            </a:r>
          </a:p>
          <a:p>
            <a:pPr algn="l">
              <a:lnSpc>
                <a:spcPts val="4207"/>
              </a:lnSpc>
            </a:pPr>
            <a:r>
              <a:rPr lang="en-US" sz="3005">
                <a:solidFill>
                  <a:srgbClr val="000000"/>
                </a:solidFill>
                <a:latin typeface="Aileron"/>
                <a:ea typeface="Aileron"/>
                <a:cs typeface="Aileron"/>
                <a:sym typeface="Aileron"/>
              </a:rPr>
              <a:t>   FROM CHUATRI</a:t>
            </a:r>
          </a:p>
          <a:p>
            <a:pPr algn="l">
              <a:lnSpc>
                <a:spcPts val="4207"/>
              </a:lnSpc>
            </a:pPr>
            <a:r>
              <a:rPr lang="en-US" sz="3005">
                <a:solidFill>
                  <a:srgbClr val="000000"/>
                </a:solidFill>
                <a:latin typeface="Aileron"/>
                <a:ea typeface="Aileron"/>
                <a:cs typeface="Aileron"/>
                <a:sym typeface="Aileron"/>
              </a:rPr>
              <a:t>   GROUP BY MaBacSi</a:t>
            </a:r>
          </a:p>
          <a:p>
            <a:pPr algn="l">
              <a:lnSpc>
                <a:spcPts val="4207"/>
              </a:lnSpc>
            </a:pPr>
            <a:r>
              <a:rPr lang="en-US" sz="3005">
                <a:solidFill>
                  <a:srgbClr val="000000"/>
                </a:solidFill>
                <a:latin typeface="Aileron"/>
                <a:ea typeface="Aileron"/>
                <a:cs typeface="Aileron"/>
                <a:sym typeface="Aileron"/>
              </a:rPr>
              <a:t>   ORDER BY COUNT(*) DESC)</a:t>
            </a:r>
          </a:p>
          <a:p>
            <a:pPr algn="l">
              <a:lnSpc>
                <a:spcPts val="4207"/>
              </a:lnSpc>
            </a:pPr>
          </a:p>
          <a:p>
            <a:pPr algn="l">
              <a:lnSpc>
                <a:spcPts val="4207"/>
              </a:lnSpc>
            </a:pPr>
          </a:p>
          <a:p>
            <a:pPr algn="l">
              <a:lnSpc>
                <a:spcPts val="4207"/>
              </a:lnSpc>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a:p>
            <a:pPr algn="l">
              <a:lnSpc>
                <a:spcPts val="4207"/>
              </a:lnSpc>
              <a:spcBef>
                <a:spcPct val="0"/>
              </a:spcBef>
            </a:pPr>
          </a:p>
        </p:txBody>
      </p:sp>
      <p:sp>
        <p:nvSpPr>
          <p:cNvPr name="TextBox 9" id="9"/>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
        <p:nvSpPr>
          <p:cNvPr name="Freeform 10" id="10"/>
          <p:cNvSpPr/>
          <p:nvPr/>
        </p:nvSpPr>
        <p:spPr>
          <a:xfrm flipH="false" flipV="false" rot="0">
            <a:off x="1909655" y="7692362"/>
            <a:ext cx="5120171" cy="1821269"/>
          </a:xfrm>
          <a:custGeom>
            <a:avLst/>
            <a:gdLst/>
            <a:ahLst/>
            <a:cxnLst/>
            <a:rect r="r" b="b" t="t" l="l"/>
            <a:pathLst>
              <a:path h="1821269" w="5120171">
                <a:moveTo>
                  <a:pt x="0" y="0"/>
                </a:moveTo>
                <a:lnTo>
                  <a:pt x="5120172" y="0"/>
                </a:lnTo>
                <a:lnTo>
                  <a:pt x="5120172" y="1821269"/>
                </a:lnTo>
                <a:lnTo>
                  <a:pt x="0" y="1821269"/>
                </a:lnTo>
                <a:lnTo>
                  <a:pt x="0" y="0"/>
                </a:lnTo>
                <a:close/>
              </a:path>
            </a:pathLst>
          </a:custGeom>
          <a:blipFill>
            <a:blip r:embed="rId8"/>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598" y="728359"/>
            <a:ext cx="19183536" cy="9558641"/>
            <a:chOff x="0" y="0"/>
            <a:chExt cx="5052454" cy="2517502"/>
          </a:xfrm>
        </p:grpSpPr>
        <p:sp>
          <p:nvSpPr>
            <p:cNvPr name="Freeform 4" id="4"/>
            <p:cNvSpPr/>
            <p:nvPr/>
          </p:nvSpPr>
          <p:spPr>
            <a:xfrm flipH="false" flipV="false" rot="0">
              <a:off x="0" y="0"/>
              <a:ext cx="5052454" cy="2517502"/>
            </a:xfrm>
            <a:custGeom>
              <a:avLst/>
              <a:gdLst/>
              <a:ahLst/>
              <a:cxnLst/>
              <a:rect r="r" b="b" t="t" l="l"/>
              <a:pathLst>
                <a:path h="2517502" w="5052454">
                  <a:moveTo>
                    <a:pt x="0" y="0"/>
                  </a:moveTo>
                  <a:lnTo>
                    <a:pt x="5052454" y="0"/>
                  </a:lnTo>
                  <a:lnTo>
                    <a:pt x="5052454" y="2517502"/>
                  </a:lnTo>
                  <a:lnTo>
                    <a:pt x="0" y="2517502"/>
                  </a:lnTo>
                  <a:close/>
                </a:path>
              </a:pathLst>
            </a:custGeom>
            <a:solidFill>
              <a:srgbClr val="E1EDFC"/>
            </a:solidFill>
          </p:spPr>
        </p:sp>
        <p:sp>
          <p:nvSpPr>
            <p:cNvPr name="TextBox 5" id="5"/>
            <p:cNvSpPr txBox="true"/>
            <p:nvPr/>
          </p:nvSpPr>
          <p:spPr>
            <a:xfrm>
              <a:off x="0" y="-38100"/>
              <a:ext cx="5052454" cy="2555602"/>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91547" y="6682875"/>
            <a:ext cx="4862057" cy="2186294"/>
          </a:xfrm>
          <a:custGeom>
            <a:avLst/>
            <a:gdLst/>
            <a:ahLst/>
            <a:cxnLst/>
            <a:rect r="r" b="b" t="t" l="l"/>
            <a:pathLst>
              <a:path h="2186294" w="4862057">
                <a:moveTo>
                  <a:pt x="0" y="0"/>
                </a:moveTo>
                <a:lnTo>
                  <a:pt x="4862057" y="0"/>
                </a:lnTo>
                <a:lnTo>
                  <a:pt x="4862057" y="2186294"/>
                </a:lnTo>
                <a:lnTo>
                  <a:pt x="0" y="2186294"/>
                </a:lnTo>
                <a:lnTo>
                  <a:pt x="0" y="0"/>
                </a:lnTo>
                <a:close/>
              </a:path>
            </a:pathLst>
          </a:custGeom>
          <a:blipFill>
            <a:blip r:embed="rId8"/>
            <a:stretch>
              <a:fillRect l="0" t="0" r="0" b="0"/>
            </a:stretch>
          </a:blipFill>
        </p:spPr>
      </p:sp>
      <p:sp>
        <p:nvSpPr>
          <p:cNvPr name="TextBox 9" id="9"/>
          <p:cNvSpPr txBox="true"/>
          <p:nvPr/>
        </p:nvSpPr>
        <p:spPr>
          <a:xfrm rot="0">
            <a:off x="1028700" y="1786593"/>
            <a:ext cx="12440404" cy="4208726"/>
          </a:xfrm>
          <a:prstGeom prst="rect">
            <a:avLst/>
          </a:prstGeom>
        </p:spPr>
        <p:txBody>
          <a:bodyPr anchor="t" rtlCol="false" tIns="0" lIns="0" bIns="0" rIns="0">
            <a:spAutoFit/>
          </a:bodyPr>
          <a:lstStyle/>
          <a:p>
            <a:pPr algn="l">
              <a:lnSpc>
                <a:spcPts val="3016"/>
              </a:lnSpc>
            </a:pPr>
            <a:r>
              <a:rPr lang="en-US" sz="2154" b="true">
                <a:solidFill>
                  <a:srgbClr val="000000"/>
                </a:solidFill>
                <a:latin typeface="Aileron Bold"/>
                <a:ea typeface="Aileron Bold"/>
                <a:cs typeface="Aileron Bold"/>
                <a:sym typeface="Aileron Bold"/>
              </a:rPr>
              <a:t>( Sub query ) Liệt kê tên bệnh nhân đã sử dụng vật tư có đơn giá trên 100,000.</a:t>
            </a:r>
          </a:p>
          <a:p>
            <a:pPr algn="l">
              <a:lnSpc>
                <a:spcPts val="3016"/>
              </a:lnSpc>
            </a:pPr>
          </a:p>
          <a:p>
            <a:pPr algn="l">
              <a:lnSpc>
                <a:spcPts val="3016"/>
              </a:lnSpc>
            </a:pPr>
            <a:r>
              <a:rPr lang="en-US" sz="2154">
                <a:solidFill>
                  <a:srgbClr val="000000"/>
                </a:solidFill>
                <a:latin typeface="Aileron"/>
                <a:ea typeface="Aileron"/>
                <a:cs typeface="Aileron"/>
                <a:sym typeface="Aileron"/>
              </a:rPr>
              <a:t>SELECT TenBenhNhan</a:t>
            </a:r>
          </a:p>
          <a:p>
            <a:pPr algn="l">
              <a:lnSpc>
                <a:spcPts val="3016"/>
              </a:lnSpc>
            </a:pPr>
            <a:r>
              <a:rPr lang="en-US" sz="2154">
                <a:solidFill>
                  <a:srgbClr val="000000"/>
                </a:solidFill>
                <a:latin typeface="Aileron"/>
                <a:ea typeface="Aileron"/>
                <a:cs typeface="Aileron"/>
                <a:sym typeface="Aileron"/>
              </a:rPr>
              <a:t>FROM</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BENHNHAN</a:t>
            </a:r>
          </a:p>
          <a:p>
            <a:pPr algn="l">
              <a:lnSpc>
                <a:spcPts val="3016"/>
              </a:lnSpc>
            </a:pPr>
            <a:r>
              <a:rPr lang="en-US" sz="2154">
                <a:solidFill>
                  <a:srgbClr val="000000"/>
                </a:solidFill>
                <a:latin typeface="Aileron"/>
                <a:ea typeface="Aileron"/>
                <a:cs typeface="Aileron"/>
                <a:sym typeface="Aileron"/>
              </a:rPr>
              <a:t>WHERE</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MaBenhNhan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IN</a:t>
            </a:r>
            <a:r>
              <a:rPr lang="en-US" sz="2154">
                <a:solidFill>
                  <a:srgbClr val="000000"/>
                </a:solidFill>
                <a:latin typeface="Aileron"/>
                <a:ea typeface="Aileron"/>
                <a:cs typeface="Aileron"/>
                <a:sym typeface="Aileron"/>
              </a:rPr>
              <a:t> (</a:t>
            </a:r>
          </a:p>
          <a:p>
            <a:pPr algn="l">
              <a:lnSpc>
                <a:spcPts val="3016"/>
              </a:lnSpc>
            </a:pP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SELECT </a:t>
            </a:r>
            <a:r>
              <a:rPr lang="en-US" sz="2154">
                <a:solidFill>
                  <a:srgbClr val="000000"/>
                </a:solidFill>
                <a:latin typeface="Aileron"/>
                <a:ea typeface="Aileron"/>
                <a:cs typeface="Aileron"/>
                <a:sym typeface="Aileron"/>
              </a:rPr>
              <a:t>DI</a:t>
            </a:r>
            <a:r>
              <a:rPr lang="en-US" sz="2154">
                <a:solidFill>
                  <a:srgbClr val="000000"/>
                </a:solidFill>
                <a:latin typeface="Aileron"/>
                <a:ea typeface="Aileron"/>
                <a:cs typeface="Aileron"/>
                <a:sym typeface="Aileron"/>
              </a:rPr>
              <a:t>S</a:t>
            </a:r>
            <a:r>
              <a:rPr lang="en-US" sz="2154">
                <a:solidFill>
                  <a:srgbClr val="000000"/>
                </a:solidFill>
                <a:latin typeface="Aileron"/>
                <a:ea typeface="Aileron"/>
                <a:cs typeface="Aileron"/>
                <a:sym typeface="Aileron"/>
              </a:rPr>
              <a:t>TINCT </a:t>
            </a:r>
            <a:r>
              <a:rPr lang="en-US" sz="2154">
                <a:solidFill>
                  <a:srgbClr val="000000"/>
                </a:solidFill>
                <a:latin typeface="Aileron"/>
                <a:ea typeface="Aileron"/>
                <a:cs typeface="Aileron"/>
                <a:sym typeface="Aileron"/>
              </a:rPr>
              <a:t>M</a:t>
            </a:r>
            <a:r>
              <a:rPr lang="en-US" sz="2154">
                <a:solidFill>
                  <a:srgbClr val="000000"/>
                </a:solidFill>
                <a:latin typeface="Aileron"/>
                <a:ea typeface="Aileron"/>
                <a:cs typeface="Aileron"/>
                <a:sym typeface="Aileron"/>
              </a:rPr>
              <a:t>aBe</a:t>
            </a:r>
            <a:r>
              <a:rPr lang="en-US" sz="2154">
                <a:solidFill>
                  <a:srgbClr val="000000"/>
                </a:solidFill>
                <a:latin typeface="Aileron"/>
                <a:ea typeface="Aileron"/>
                <a:cs typeface="Aileron"/>
                <a:sym typeface="Aileron"/>
              </a:rPr>
              <a:t>n</a:t>
            </a:r>
            <a:r>
              <a:rPr lang="en-US" sz="2154">
                <a:solidFill>
                  <a:srgbClr val="000000"/>
                </a:solidFill>
                <a:latin typeface="Aileron"/>
                <a:ea typeface="Aileron"/>
                <a:cs typeface="Aileron"/>
                <a:sym typeface="Aileron"/>
              </a:rPr>
              <a:t>hNhan</a:t>
            </a:r>
          </a:p>
          <a:p>
            <a:pPr algn="l">
              <a:lnSpc>
                <a:spcPts val="3016"/>
              </a:lnSpc>
            </a:pP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FROM SUDUNG </a:t>
            </a:r>
            <a:r>
              <a:rPr lang="en-US" sz="2154">
                <a:solidFill>
                  <a:srgbClr val="000000"/>
                </a:solidFill>
                <a:latin typeface="Aileron"/>
                <a:ea typeface="Aileron"/>
                <a:cs typeface="Aileron"/>
                <a:sym typeface="Aileron"/>
              </a:rPr>
              <a:t>SD</a:t>
            </a:r>
          </a:p>
          <a:p>
            <a:pPr algn="l">
              <a:lnSpc>
                <a:spcPts val="3016"/>
              </a:lnSpc>
            </a:pPr>
            <a:r>
              <a:rPr lang="en-US" sz="2154">
                <a:solidFill>
                  <a:srgbClr val="000000"/>
                </a:solidFill>
                <a:latin typeface="Aileron"/>
                <a:ea typeface="Aileron"/>
                <a:cs typeface="Aileron"/>
                <a:sym typeface="Aileron"/>
              </a:rPr>
              <a:t>   JOIN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VATTU</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VT</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ON</a:t>
            </a:r>
            <a:r>
              <a:rPr lang="en-US" sz="2154">
                <a:solidFill>
                  <a:srgbClr val="000000"/>
                </a:solidFill>
                <a:latin typeface="Aileron"/>
                <a:ea typeface="Aileron"/>
                <a:cs typeface="Aileron"/>
                <a:sym typeface="Aileron"/>
              </a:rPr>
              <a:t> </a:t>
            </a:r>
            <a:r>
              <a:rPr lang="en-US" sz="2154">
                <a:solidFill>
                  <a:srgbClr val="000000"/>
                </a:solidFill>
                <a:latin typeface="Aileron"/>
                <a:ea typeface="Aileron"/>
                <a:cs typeface="Aileron"/>
                <a:sym typeface="Aileron"/>
              </a:rPr>
              <a:t>SD.</a:t>
            </a:r>
            <a:r>
              <a:rPr lang="en-US" sz="2154">
                <a:solidFill>
                  <a:srgbClr val="000000"/>
                </a:solidFill>
                <a:latin typeface="Aileron"/>
                <a:ea typeface="Aileron"/>
                <a:cs typeface="Aileron"/>
                <a:sym typeface="Aileron"/>
              </a:rPr>
              <a:t>Ma</a:t>
            </a:r>
            <a:r>
              <a:rPr lang="en-US" sz="2154">
                <a:solidFill>
                  <a:srgbClr val="000000"/>
                </a:solidFill>
                <a:latin typeface="Aileron"/>
                <a:ea typeface="Aileron"/>
                <a:cs typeface="Aileron"/>
                <a:sym typeface="Aileron"/>
              </a:rPr>
              <a:t>V</a:t>
            </a:r>
            <a:r>
              <a:rPr lang="en-US" sz="2154">
                <a:solidFill>
                  <a:srgbClr val="000000"/>
                </a:solidFill>
                <a:latin typeface="Aileron"/>
                <a:ea typeface="Aileron"/>
                <a:cs typeface="Aileron"/>
                <a:sym typeface="Aileron"/>
              </a:rPr>
              <a:t>a</a:t>
            </a:r>
            <a:r>
              <a:rPr lang="en-US" sz="2154">
                <a:solidFill>
                  <a:srgbClr val="000000"/>
                </a:solidFill>
                <a:latin typeface="Aileron"/>
                <a:ea typeface="Aileron"/>
                <a:cs typeface="Aileron"/>
                <a:sym typeface="Aileron"/>
              </a:rPr>
              <a:t>tTu</a:t>
            </a:r>
            <a:r>
              <a:rPr lang="en-US" sz="2154">
                <a:solidFill>
                  <a:srgbClr val="000000"/>
                </a:solidFill>
                <a:latin typeface="Aileron"/>
                <a:ea typeface="Aileron"/>
                <a:cs typeface="Aileron"/>
                <a:sym typeface="Aileron"/>
              </a:rPr>
              <a:t> = </a:t>
            </a:r>
            <a:r>
              <a:rPr lang="en-US" sz="2154">
                <a:solidFill>
                  <a:srgbClr val="000000"/>
                </a:solidFill>
                <a:latin typeface="Aileron"/>
                <a:ea typeface="Aileron"/>
                <a:cs typeface="Aileron"/>
                <a:sym typeface="Aileron"/>
              </a:rPr>
              <a:t>VT</a:t>
            </a:r>
            <a:r>
              <a:rPr lang="en-US" sz="2154">
                <a:solidFill>
                  <a:srgbClr val="000000"/>
                </a:solidFill>
                <a:latin typeface="Aileron"/>
                <a:ea typeface="Aileron"/>
                <a:cs typeface="Aileron"/>
                <a:sym typeface="Aileron"/>
              </a:rPr>
              <a:t>.Ma</a:t>
            </a:r>
            <a:r>
              <a:rPr lang="en-US" sz="2154">
                <a:solidFill>
                  <a:srgbClr val="000000"/>
                </a:solidFill>
                <a:latin typeface="Aileron"/>
                <a:ea typeface="Aileron"/>
                <a:cs typeface="Aileron"/>
                <a:sym typeface="Aileron"/>
              </a:rPr>
              <a:t>V</a:t>
            </a:r>
            <a:r>
              <a:rPr lang="en-US" sz="2154">
                <a:solidFill>
                  <a:srgbClr val="000000"/>
                </a:solidFill>
                <a:latin typeface="Aileron"/>
                <a:ea typeface="Aileron"/>
                <a:cs typeface="Aileron"/>
                <a:sym typeface="Aileron"/>
              </a:rPr>
              <a:t>a</a:t>
            </a:r>
            <a:r>
              <a:rPr lang="en-US" sz="2154">
                <a:solidFill>
                  <a:srgbClr val="000000"/>
                </a:solidFill>
                <a:latin typeface="Aileron"/>
                <a:ea typeface="Aileron"/>
                <a:cs typeface="Aileron"/>
                <a:sym typeface="Aileron"/>
              </a:rPr>
              <a:t>t</a:t>
            </a:r>
            <a:r>
              <a:rPr lang="en-US" sz="2154">
                <a:solidFill>
                  <a:srgbClr val="000000"/>
                </a:solidFill>
                <a:latin typeface="Aileron"/>
                <a:ea typeface="Aileron"/>
                <a:cs typeface="Aileron"/>
                <a:sym typeface="Aileron"/>
              </a:rPr>
              <a:t>Tu</a:t>
            </a:r>
          </a:p>
          <a:p>
            <a:pPr algn="l">
              <a:lnSpc>
                <a:spcPts val="3016"/>
              </a:lnSpc>
            </a:pPr>
            <a:r>
              <a:rPr lang="en-US" sz="2154">
                <a:solidFill>
                  <a:srgbClr val="000000"/>
                </a:solidFill>
                <a:latin typeface="Aileron"/>
                <a:ea typeface="Aileron"/>
                <a:cs typeface="Aileron"/>
                <a:sym typeface="Aileron"/>
              </a:rPr>
              <a:t>   WHE</a:t>
            </a:r>
            <a:r>
              <a:rPr lang="en-US" sz="2154">
                <a:solidFill>
                  <a:srgbClr val="000000"/>
                </a:solidFill>
                <a:latin typeface="Aileron"/>
                <a:ea typeface="Aileron"/>
                <a:cs typeface="Aileron"/>
                <a:sym typeface="Aileron"/>
              </a:rPr>
              <a:t>RE </a:t>
            </a:r>
            <a:r>
              <a:rPr lang="en-US" sz="2154">
                <a:solidFill>
                  <a:srgbClr val="000000"/>
                </a:solidFill>
                <a:latin typeface="Aileron"/>
                <a:ea typeface="Aileron"/>
                <a:cs typeface="Aileron"/>
                <a:sym typeface="Aileron"/>
              </a:rPr>
              <a:t>VT.Do</a:t>
            </a:r>
            <a:r>
              <a:rPr lang="en-US" sz="2154">
                <a:solidFill>
                  <a:srgbClr val="000000"/>
                </a:solidFill>
                <a:latin typeface="Aileron"/>
                <a:ea typeface="Aileron"/>
                <a:cs typeface="Aileron"/>
                <a:sym typeface="Aileron"/>
              </a:rPr>
              <a:t>n</a:t>
            </a:r>
            <a:r>
              <a:rPr lang="en-US" sz="2154">
                <a:solidFill>
                  <a:srgbClr val="000000"/>
                </a:solidFill>
                <a:latin typeface="Aileron"/>
                <a:ea typeface="Aileron"/>
                <a:cs typeface="Aileron"/>
                <a:sym typeface="Aileron"/>
              </a:rPr>
              <a:t>Gia &gt; 100000</a:t>
            </a:r>
          </a:p>
          <a:p>
            <a:pPr algn="l">
              <a:lnSpc>
                <a:spcPts val="3016"/>
              </a:lnSpc>
            </a:pPr>
            <a:r>
              <a:rPr lang="en-US" sz="2154">
                <a:solidFill>
                  <a:srgbClr val="000000"/>
                </a:solidFill>
                <a:latin typeface="Aileron"/>
                <a:ea typeface="Aileron"/>
                <a:cs typeface="Aileron"/>
                <a:sym typeface="Aileron"/>
              </a:rPr>
              <a:t>)</a:t>
            </a:r>
          </a:p>
          <a:p>
            <a:pPr algn="l">
              <a:lnSpc>
                <a:spcPts val="3016"/>
              </a:lnSpc>
              <a:spcBef>
                <a:spcPct val="0"/>
              </a:spcBef>
            </a:pPr>
          </a:p>
        </p:txBody>
      </p:sp>
      <p:sp>
        <p:nvSpPr>
          <p:cNvPr name="TextBox 10" id="10"/>
          <p:cNvSpPr txBox="true"/>
          <p:nvPr/>
        </p:nvSpPr>
        <p:spPr>
          <a:xfrm rot="0">
            <a:off x="1473381" y="6851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32531" y="1989183"/>
            <a:ext cx="14502192" cy="7315200"/>
          </a:xfrm>
          <a:prstGeom prst="rect">
            <a:avLst/>
          </a:prstGeom>
        </p:spPr>
        <p:txBody>
          <a:bodyPr anchor="t" rtlCol="false" tIns="0" lIns="0" bIns="0" rIns="0">
            <a:spAutoFit/>
          </a:bodyPr>
          <a:lstStyle/>
          <a:p>
            <a:pPr algn="l">
              <a:lnSpc>
                <a:spcPts val="4199"/>
              </a:lnSpc>
            </a:pPr>
            <a:r>
              <a:rPr lang="en-US" sz="2999" b="true">
                <a:solidFill>
                  <a:srgbClr val="000000"/>
                </a:solidFill>
                <a:latin typeface="Aileron Bold"/>
                <a:ea typeface="Aileron Bold"/>
                <a:cs typeface="Aileron Bold"/>
                <a:sym typeface="Aileron Bold"/>
              </a:rPr>
              <a:t> ( Bất kỳ ) Liệt kê tên các bác sĩ, tên bệnh nhân và số lượng vật tư đã sử dụng trong quá trình điều trị</a:t>
            </a:r>
          </a:p>
          <a:p>
            <a:pPr algn="l">
              <a:lnSpc>
                <a:spcPts val="4199"/>
              </a:lnSpc>
            </a:pPr>
          </a:p>
          <a:p>
            <a:pPr algn="l">
              <a:lnSpc>
                <a:spcPts val="4199"/>
              </a:lnSpc>
            </a:pPr>
            <a:r>
              <a:rPr lang="en-US" sz="2999">
                <a:solidFill>
                  <a:srgbClr val="000000"/>
                </a:solidFill>
                <a:latin typeface="Aileron"/>
                <a:ea typeface="Aileron"/>
                <a:cs typeface="Aileron"/>
                <a:sym typeface="Aileron"/>
              </a:rPr>
              <a:t>SELECT BACSI.TenBacSi, BENHNHAN.TenBenhNhan, SUM(SUDUNG.SoLuong) AS TongSoLuongVatTu</a:t>
            </a:r>
          </a:p>
          <a:p>
            <a:pPr algn="l">
              <a:lnSpc>
                <a:spcPts val="4199"/>
              </a:lnSpc>
            </a:pPr>
            <a:r>
              <a:rPr lang="en-US" sz="2999">
                <a:solidFill>
                  <a:srgbClr val="000000"/>
                </a:solidFill>
                <a:latin typeface="Aileron"/>
                <a:ea typeface="Aileron"/>
                <a:cs typeface="Aileron"/>
                <a:sym typeface="Aileron"/>
              </a:rPr>
              <a:t>FROM SUDUNG</a:t>
            </a:r>
          </a:p>
          <a:p>
            <a:pPr algn="l">
              <a:lnSpc>
                <a:spcPts val="4199"/>
              </a:lnSpc>
            </a:pPr>
            <a:r>
              <a:rPr lang="en-US" sz="2999">
                <a:solidFill>
                  <a:srgbClr val="000000"/>
                </a:solidFill>
                <a:latin typeface="Aileron"/>
                <a:ea typeface="Aileron"/>
                <a:cs typeface="Aileron"/>
                <a:sym typeface="Aileron"/>
              </a:rPr>
              <a:t>JOIN BENHNHAN ON SUDUNG.MaBenhNhan = BENHNHAN.MaBenhNhan</a:t>
            </a:r>
          </a:p>
          <a:p>
            <a:pPr algn="l">
              <a:lnSpc>
                <a:spcPts val="4199"/>
              </a:lnSpc>
            </a:pPr>
            <a:r>
              <a:rPr lang="en-US" sz="2999">
                <a:solidFill>
                  <a:srgbClr val="000000"/>
                </a:solidFill>
                <a:latin typeface="Aileron"/>
                <a:ea typeface="Aileron"/>
                <a:cs typeface="Aileron"/>
                <a:sym typeface="Aileron"/>
              </a:rPr>
              <a:t>JOIN CHUATRI ON BENHNHAN.MaBenhNhan = CHUATRI.MaBenhNhan</a:t>
            </a:r>
          </a:p>
          <a:p>
            <a:pPr algn="l">
              <a:lnSpc>
                <a:spcPts val="4199"/>
              </a:lnSpc>
            </a:pPr>
            <a:r>
              <a:rPr lang="en-US" sz="2999">
                <a:solidFill>
                  <a:srgbClr val="000000"/>
                </a:solidFill>
                <a:latin typeface="Aileron"/>
                <a:ea typeface="Aileron"/>
                <a:cs typeface="Aileron"/>
                <a:sym typeface="Aileron"/>
              </a:rPr>
              <a:t>JOIN BACSI ON CHUATRI.MaBacSi = BACSI.MaBacSi</a:t>
            </a:r>
          </a:p>
          <a:p>
            <a:pPr algn="l">
              <a:lnSpc>
                <a:spcPts val="4199"/>
              </a:lnSpc>
            </a:pPr>
            <a:r>
              <a:rPr lang="en-US" sz="2999">
                <a:solidFill>
                  <a:srgbClr val="000000"/>
                </a:solidFill>
                <a:latin typeface="Aileron"/>
                <a:ea typeface="Aileron"/>
                <a:cs typeface="Aileron"/>
                <a:sym typeface="Aileron"/>
              </a:rPr>
              <a:t>GROUP</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BY</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BACSI.Te</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Ba</a:t>
            </a:r>
            <a:r>
              <a:rPr lang="en-US" sz="2999">
                <a:solidFill>
                  <a:srgbClr val="000000"/>
                </a:solidFill>
                <a:latin typeface="Aileron"/>
                <a:ea typeface="Aileron"/>
                <a:cs typeface="Aileron"/>
                <a:sym typeface="Aileron"/>
              </a:rPr>
              <a:t>c</a:t>
            </a:r>
            <a:r>
              <a:rPr lang="en-US" sz="2999">
                <a:solidFill>
                  <a:srgbClr val="000000"/>
                </a:solidFill>
                <a:latin typeface="Aileron"/>
                <a:ea typeface="Aileron"/>
                <a:cs typeface="Aileron"/>
                <a:sym typeface="Aileron"/>
              </a:rPr>
              <a:t>Si,</a:t>
            </a:r>
            <a:r>
              <a:rPr lang="en-US" sz="2999">
                <a:solidFill>
                  <a:srgbClr val="000000"/>
                </a:solidFill>
                <a:latin typeface="Aileron"/>
                <a:ea typeface="Aileron"/>
                <a:cs typeface="Aileron"/>
                <a:sym typeface="Aileron"/>
              </a:rPr>
              <a:t> </a:t>
            </a:r>
            <a:r>
              <a:rPr lang="en-US" sz="2999">
                <a:solidFill>
                  <a:srgbClr val="000000"/>
                </a:solidFill>
                <a:latin typeface="Aileron"/>
                <a:ea typeface="Aileron"/>
                <a:cs typeface="Aileron"/>
                <a:sym typeface="Aileron"/>
              </a:rPr>
              <a:t>BENHNHAN.Te</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Be</a:t>
            </a:r>
            <a:r>
              <a:rPr lang="en-US" sz="2999">
                <a:solidFill>
                  <a:srgbClr val="000000"/>
                </a:solidFill>
                <a:latin typeface="Aileron"/>
                <a:ea typeface="Aileron"/>
                <a:cs typeface="Aileron"/>
                <a:sym typeface="Aileron"/>
              </a:rPr>
              <a:t>nh</a:t>
            </a:r>
            <a:r>
              <a:rPr lang="en-US" sz="2999">
                <a:solidFill>
                  <a:srgbClr val="000000"/>
                </a:solidFill>
                <a:latin typeface="Aileron"/>
                <a:ea typeface="Aileron"/>
                <a:cs typeface="Aileron"/>
                <a:sym typeface="Aileron"/>
              </a:rPr>
              <a:t>N</a:t>
            </a:r>
            <a:r>
              <a:rPr lang="en-US" sz="2999">
                <a:solidFill>
                  <a:srgbClr val="000000"/>
                </a:solidFill>
                <a:latin typeface="Aileron"/>
                <a:ea typeface="Aileron"/>
                <a:cs typeface="Aileron"/>
                <a:sym typeface="Aileron"/>
              </a:rPr>
              <a:t>han</a:t>
            </a:r>
            <a:r>
              <a:rPr lang="en-US" sz="2999">
                <a:solidFill>
                  <a:srgbClr val="000000"/>
                </a:solidFill>
                <a:latin typeface="Aileron"/>
                <a:ea typeface="Aileron"/>
                <a:cs typeface="Aileron"/>
                <a:sym typeface="Aileron"/>
              </a:rPr>
              <a:t>;</a:t>
            </a:r>
          </a:p>
          <a:p>
            <a:pPr algn="l">
              <a:lnSpc>
                <a:spcPts val="4199"/>
              </a:lnSpc>
            </a:pPr>
          </a:p>
          <a:p>
            <a:pPr algn="l">
              <a:lnSpc>
                <a:spcPts val="4199"/>
              </a:lnSpc>
            </a:pPr>
          </a:p>
          <a:p>
            <a:pPr algn="l">
              <a:lnSpc>
                <a:spcPts val="4199"/>
              </a:lnSpc>
              <a:spcBef>
                <a:spcPct val="0"/>
              </a:spcBef>
            </a:pPr>
          </a:p>
          <a:p>
            <a:pPr algn="l">
              <a:lnSpc>
                <a:spcPts val="4199"/>
              </a:lnSpc>
              <a:spcBef>
                <a:spcPct val="0"/>
              </a:spcBef>
            </a:pPr>
          </a:p>
        </p:txBody>
      </p:sp>
      <p:sp>
        <p:nvSpPr>
          <p:cNvPr name="Freeform 9" id="9"/>
          <p:cNvSpPr/>
          <p:nvPr/>
        </p:nvSpPr>
        <p:spPr>
          <a:xfrm flipH="false" flipV="false" rot="0">
            <a:off x="420402" y="7486023"/>
            <a:ext cx="7949126" cy="2522478"/>
          </a:xfrm>
          <a:custGeom>
            <a:avLst/>
            <a:gdLst/>
            <a:ahLst/>
            <a:cxnLst/>
            <a:rect r="r" b="b" t="t" l="l"/>
            <a:pathLst>
              <a:path h="2522478" w="7949126">
                <a:moveTo>
                  <a:pt x="0" y="0"/>
                </a:moveTo>
                <a:lnTo>
                  <a:pt x="7949126" y="0"/>
                </a:lnTo>
                <a:lnTo>
                  <a:pt x="7949126" y="2522478"/>
                </a:lnTo>
                <a:lnTo>
                  <a:pt x="0" y="2522478"/>
                </a:lnTo>
                <a:lnTo>
                  <a:pt x="0" y="0"/>
                </a:lnTo>
                <a:close/>
              </a:path>
            </a:pathLst>
          </a:custGeom>
          <a:blipFill>
            <a:blip r:embed="rId8"/>
            <a:stretch>
              <a:fillRect l="0" t="0" r="0" b="0"/>
            </a:stretch>
          </a:blipFill>
        </p:spPr>
      </p:sp>
      <p:sp>
        <p:nvSpPr>
          <p:cNvPr name="TextBox 10" id="10"/>
          <p:cNvSpPr txBox="true"/>
          <p:nvPr/>
        </p:nvSpPr>
        <p:spPr>
          <a:xfrm rot="0">
            <a:off x="1291547" y="641350"/>
            <a:ext cx="8204954"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NGÔ THỊ NGỌC TRÂM - 23674111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9770" y="-164097"/>
            <a:ext cx="3076459" cy="3076459"/>
          </a:xfrm>
          <a:custGeom>
            <a:avLst/>
            <a:gdLst/>
            <a:ahLst/>
            <a:cxnLst/>
            <a:rect r="r" b="b" t="t" l="l"/>
            <a:pathLst>
              <a:path h="3076459" w="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4440" y="1374133"/>
            <a:ext cx="18532440" cy="8912867"/>
            <a:chOff x="0" y="0"/>
            <a:chExt cx="4880972" cy="2347422"/>
          </a:xfrm>
        </p:grpSpPr>
        <p:sp>
          <p:nvSpPr>
            <p:cNvPr name="Freeform 4" id="4"/>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5" id="5"/>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0" y="82585"/>
            <a:ext cx="1291547" cy="1291547"/>
          </a:xfrm>
          <a:custGeom>
            <a:avLst/>
            <a:gdLst/>
            <a:ahLst/>
            <a:cxnLst/>
            <a:rect r="r" b="b" t="t" l="l"/>
            <a:pathLst>
              <a:path h="1291547" w="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0" y="102870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2040" y="1526533"/>
            <a:ext cx="18532440" cy="8912867"/>
            <a:chOff x="0" y="0"/>
            <a:chExt cx="4880972" cy="2347422"/>
          </a:xfrm>
        </p:grpSpPr>
        <p:sp>
          <p:nvSpPr>
            <p:cNvPr name="Freeform 9" id="9"/>
            <p:cNvSpPr/>
            <p:nvPr/>
          </p:nvSpPr>
          <p:spPr>
            <a:xfrm flipH="false" flipV="false" rot="0">
              <a:off x="0" y="0"/>
              <a:ext cx="4880972" cy="2347422"/>
            </a:xfrm>
            <a:custGeom>
              <a:avLst/>
              <a:gdLst/>
              <a:ahLst/>
              <a:cxnLst/>
              <a:rect r="r" b="b" t="t" l="l"/>
              <a:pathLst>
                <a:path h="2347422" w="4880972">
                  <a:moveTo>
                    <a:pt x="0" y="0"/>
                  </a:moveTo>
                  <a:lnTo>
                    <a:pt x="4880972" y="0"/>
                  </a:lnTo>
                  <a:lnTo>
                    <a:pt x="4880972" y="2347422"/>
                  </a:lnTo>
                  <a:lnTo>
                    <a:pt x="0" y="2347422"/>
                  </a:lnTo>
                  <a:close/>
                </a:path>
              </a:pathLst>
            </a:custGeom>
            <a:solidFill>
              <a:srgbClr val="E1EDFC"/>
            </a:solidFill>
          </p:spPr>
        </p:sp>
        <p:sp>
          <p:nvSpPr>
            <p:cNvPr name="TextBox 10" id="10"/>
            <p:cNvSpPr txBox="true"/>
            <p:nvPr/>
          </p:nvSpPr>
          <p:spPr>
            <a:xfrm>
              <a:off x="0" y="-47625"/>
              <a:ext cx="4880972" cy="23950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636249" y="2151804"/>
            <a:ext cx="15279549" cy="7458075"/>
          </a:xfrm>
          <a:prstGeom prst="rect">
            <a:avLst/>
          </a:prstGeom>
        </p:spPr>
        <p:txBody>
          <a:bodyPr anchor="t" rtlCol="false" tIns="0" lIns="0" bIns="0" rIns="0">
            <a:spAutoFit/>
          </a:bodyPr>
          <a:lstStyle/>
          <a:p>
            <a:pPr algn="l">
              <a:lnSpc>
                <a:spcPts val="4200"/>
              </a:lnSpc>
            </a:pPr>
            <a:r>
              <a:rPr lang="en-US" sz="3000">
                <a:solidFill>
                  <a:srgbClr val="000000"/>
                </a:solidFill>
                <a:latin typeface="Aileron"/>
                <a:ea typeface="Aileron"/>
                <a:cs typeface="Aileron"/>
                <a:sym typeface="Aileron"/>
              </a:rPr>
              <a:t>(</a:t>
            </a:r>
            <a:r>
              <a:rPr lang="en-US" sz="3000" b="true">
                <a:solidFill>
                  <a:srgbClr val="000000"/>
                </a:solidFill>
                <a:latin typeface="Aileron Bold"/>
                <a:ea typeface="Aileron Bold"/>
                <a:cs typeface="Aileron Bold"/>
                <a:sym typeface="Aileron Bold"/>
              </a:rPr>
              <a:t> Bất kỳ ) Cho biết tổng tiền vật tư mà mỗi bệnh nhân đã sử dụng.</a:t>
            </a:r>
          </a:p>
          <a:p>
            <a:pPr algn="l">
              <a:lnSpc>
                <a:spcPts val="4200"/>
              </a:lnSpc>
            </a:pPr>
            <a:r>
              <a:rPr lang="en-US" sz="3000">
                <a:solidFill>
                  <a:srgbClr val="000000"/>
                </a:solidFill>
                <a:latin typeface="Aileron"/>
                <a:ea typeface="Aileron"/>
                <a:cs typeface="Aileron"/>
                <a:sym typeface="Aileron"/>
              </a:rPr>
              <a:t>SELECT </a:t>
            </a:r>
          </a:p>
          <a:p>
            <a:pPr algn="l">
              <a:lnSpc>
                <a:spcPts val="4200"/>
              </a:lnSpc>
            </a:pPr>
            <a:r>
              <a:rPr lang="en-US" sz="3000">
                <a:solidFill>
                  <a:srgbClr val="000000"/>
                </a:solidFill>
                <a:latin typeface="Aileron"/>
                <a:ea typeface="Aileron"/>
                <a:cs typeface="Aileron"/>
                <a:sym typeface="Aileron"/>
              </a:rPr>
              <a:t>   BN</a:t>
            </a:r>
            <a:r>
              <a:rPr lang="en-US" sz="3000">
                <a:solidFill>
                  <a:srgbClr val="000000"/>
                </a:solidFill>
                <a:latin typeface="Aileron"/>
                <a:ea typeface="Aileron"/>
                <a:cs typeface="Aileron"/>
                <a:sym typeface="Aileron"/>
              </a:rPr>
              <a:t>.TenB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a:t>
            </a:r>
          </a:p>
          <a:p>
            <a:pPr algn="l">
              <a:lnSpc>
                <a:spcPts val="4200"/>
              </a:lnSpc>
            </a:pPr>
            <a:r>
              <a:rPr lang="en-US" sz="3000">
                <a:solidFill>
                  <a:srgbClr val="000000"/>
                </a:solidFill>
                <a:latin typeface="Aileron"/>
                <a:ea typeface="Aileron"/>
                <a:cs typeface="Aileron"/>
                <a:sym typeface="Aileron"/>
              </a:rPr>
              <a:t>   S</a:t>
            </a:r>
            <a:r>
              <a:rPr lang="en-US" sz="3000">
                <a:solidFill>
                  <a:srgbClr val="000000"/>
                </a:solidFill>
                <a:latin typeface="Aileron"/>
                <a:ea typeface="Aileron"/>
                <a:cs typeface="Aileron"/>
                <a:sym typeface="Aileron"/>
              </a:rPr>
              <a:t>U</a:t>
            </a:r>
            <a:r>
              <a:rPr lang="en-US" sz="3000">
                <a:solidFill>
                  <a:srgbClr val="000000"/>
                </a:solidFill>
                <a:latin typeface="Aileron"/>
                <a:ea typeface="Aileron"/>
                <a:cs typeface="Aileron"/>
                <a:sym typeface="Aileron"/>
              </a:rPr>
              <a:t>M</a:t>
            </a:r>
            <a:r>
              <a:rPr lang="en-US" sz="3000">
                <a:solidFill>
                  <a:srgbClr val="000000"/>
                </a:solidFill>
                <a:latin typeface="Aileron"/>
                <a:ea typeface="Aileron"/>
                <a:cs typeface="Aileron"/>
                <a:sym typeface="Aileron"/>
              </a:rPr>
              <a:t>(S</a:t>
            </a:r>
            <a:r>
              <a:rPr lang="en-US" sz="3000">
                <a:solidFill>
                  <a:srgbClr val="000000"/>
                </a:solidFill>
                <a:latin typeface="Aileron"/>
                <a:ea typeface="Aileron"/>
                <a:cs typeface="Aileron"/>
                <a:sym typeface="Aileron"/>
              </a:rPr>
              <a:t>D.</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ong</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i</a:t>
            </a:r>
            <a:r>
              <a:rPr lang="en-US" sz="3000">
                <a:solidFill>
                  <a:srgbClr val="000000"/>
                </a:solidFill>
                <a:latin typeface="Aileron"/>
                <a:ea typeface="Aileron"/>
                <a:cs typeface="Aileron"/>
                <a:sym typeface="Aileron"/>
              </a:rPr>
              <a:t>en) AS </a:t>
            </a:r>
            <a:r>
              <a:rPr lang="en-US" sz="3000">
                <a:solidFill>
                  <a:srgbClr val="000000"/>
                </a:solidFill>
                <a:latin typeface="Aileron"/>
                <a:ea typeface="Aileron"/>
                <a:cs typeface="Aileron"/>
                <a:sym typeface="Aileron"/>
              </a:rPr>
              <a:t>T</a:t>
            </a:r>
            <a:r>
              <a:rPr lang="en-US" sz="3000">
                <a:solidFill>
                  <a:srgbClr val="000000"/>
                </a:solidFill>
                <a:latin typeface="Aileron"/>
                <a:ea typeface="Aileron"/>
                <a:cs typeface="Aileron"/>
                <a:sym typeface="Aileron"/>
              </a:rPr>
              <a:t>ong</a:t>
            </a:r>
            <a:r>
              <a:rPr lang="en-US" sz="3000">
                <a:solidFill>
                  <a:srgbClr val="000000"/>
                </a:solidFill>
                <a:latin typeface="Aileron"/>
                <a:ea typeface="Aileron"/>
                <a:cs typeface="Aileron"/>
                <a:sym typeface="Aileron"/>
              </a:rPr>
              <a:t>Ti</a:t>
            </a:r>
            <a:r>
              <a:rPr lang="en-US" sz="3000">
                <a:solidFill>
                  <a:srgbClr val="000000"/>
                </a:solidFill>
                <a:latin typeface="Aileron"/>
                <a:ea typeface="Aileron"/>
                <a:cs typeface="Aileron"/>
                <a:sym typeface="Aileron"/>
              </a:rPr>
              <a:t>en</a:t>
            </a:r>
            <a:r>
              <a:rPr lang="en-US" sz="3000">
                <a:solidFill>
                  <a:srgbClr val="000000"/>
                </a:solidFill>
                <a:latin typeface="Aileron"/>
                <a:ea typeface="Aileron"/>
                <a:cs typeface="Aileron"/>
                <a:sym typeface="Aileron"/>
              </a:rPr>
              <a:t>V</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tTu</a:t>
            </a:r>
          </a:p>
          <a:p>
            <a:pPr algn="l">
              <a:lnSpc>
                <a:spcPts val="4200"/>
              </a:lnSpc>
            </a:pPr>
            <a:r>
              <a:rPr lang="en-US" sz="3000">
                <a:solidFill>
                  <a:srgbClr val="000000"/>
                </a:solidFill>
                <a:latin typeface="Aileron"/>
                <a:ea typeface="Aileron"/>
                <a:cs typeface="Aileron"/>
                <a:sym typeface="Aileron"/>
              </a:rPr>
              <a:t>FROM S</a:t>
            </a:r>
            <a:r>
              <a:rPr lang="en-US" sz="3000">
                <a:solidFill>
                  <a:srgbClr val="000000"/>
                </a:solidFill>
                <a:latin typeface="Aileron"/>
                <a:ea typeface="Aileron"/>
                <a:cs typeface="Aileron"/>
                <a:sym typeface="Aileron"/>
              </a:rPr>
              <a:t>UDUNG</a:t>
            </a:r>
            <a:r>
              <a:rPr lang="en-US" sz="3000">
                <a:solidFill>
                  <a:srgbClr val="000000"/>
                </a:solidFill>
                <a:latin typeface="Aileron"/>
                <a:ea typeface="Aileron"/>
                <a:cs typeface="Aileron"/>
                <a:sym typeface="Aileron"/>
              </a:rPr>
              <a:t> </a:t>
            </a:r>
            <a:r>
              <a:rPr lang="en-US" sz="3000">
                <a:solidFill>
                  <a:srgbClr val="000000"/>
                </a:solidFill>
                <a:latin typeface="Aileron"/>
                <a:ea typeface="Aileron"/>
                <a:cs typeface="Aileron"/>
                <a:sym typeface="Aileron"/>
              </a:rPr>
              <a:t>SD</a:t>
            </a:r>
          </a:p>
          <a:p>
            <a:pPr algn="l">
              <a:lnSpc>
                <a:spcPts val="4200"/>
              </a:lnSpc>
            </a:pPr>
            <a:r>
              <a:rPr lang="en-US" sz="3000">
                <a:solidFill>
                  <a:srgbClr val="000000"/>
                </a:solidFill>
                <a:latin typeface="Aileron"/>
                <a:ea typeface="Aileron"/>
                <a:cs typeface="Aileron"/>
                <a:sym typeface="Aileron"/>
              </a:rPr>
              <a:t>JOIN </a:t>
            </a:r>
            <a:r>
              <a:rPr lang="en-US" sz="3000">
                <a:solidFill>
                  <a:srgbClr val="000000"/>
                </a:solidFill>
                <a:latin typeface="Aileron"/>
                <a:ea typeface="Aileron"/>
                <a:cs typeface="Aileron"/>
                <a:sym typeface="Aileron"/>
              </a:rPr>
              <a:t>BEN</a:t>
            </a:r>
            <a:r>
              <a:rPr lang="en-US" sz="3000">
                <a:solidFill>
                  <a:srgbClr val="000000"/>
                </a:solidFill>
                <a:latin typeface="Aileron"/>
                <a:ea typeface="Aileron"/>
                <a:cs typeface="Aileron"/>
                <a:sym typeface="Aileron"/>
              </a:rPr>
              <a:t>H</a:t>
            </a:r>
            <a:r>
              <a:rPr lang="en-US" sz="3000">
                <a:solidFill>
                  <a:srgbClr val="000000"/>
                </a:solidFill>
                <a:latin typeface="Aileron"/>
                <a:ea typeface="Aileron"/>
                <a:cs typeface="Aileron"/>
                <a:sym typeface="Aileron"/>
              </a:rPr>
              <a:t>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 ON </a:t>
            </a:r>
            <a:r>
              <a:rPr lang="en-US" sz="3000">
                <a:solidFill>
                  <a:srgbClr val="000000"/>
                </a:solidFill>
                <a:latin typeface="Aileron"/>
                <a:ea typeface="Aileron"/>
                <a:cs typeface="Aileron"/>
                <a:sym typeface="Aileron"/>
              </a:rPr>
              <a:t>SD</a:t>
            </a:r>
            <a:r>
              <a:rPr lang="en-US" sz="3000">
                <a:solidFill>
                  <a:srgbClr val="000000"/>
                </a:solidFill>
                <a:latin typeface="Aileron"/>
                <a:ea typeface="Aileron"/>
                <a:cs typeface="Aileron"/>
                <a:sym typeface="Aileron"/>
              </a:rPr>
              <a:t>.MaB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r>
              <a:rPr lang="en-US" sz="3000">
                <a:solidFill>
                  <a:srgbClr val="000000"/>
                </a:solidFill>
                <a:latin typeface="Aileron"/>
                <a:ea typeface="Aileron"/>
                <a:cs typeface="Aileron"/>
                <a:sym typeface="Aileron"/>
              </a:rPr>
              <a:t> =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.MaB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p>
          <a:p>
            <a:pPr algn="l">
              <a:lnSpc>
                <a:spcPts val="4200"/>
              </a:lnSpc>
            </a:pPr>
            <a:r>
              <a:rPr lang="en-US" sz="3000">
                <a:solidFill>
                  <a:srgbClr val="000000"/>
                </a:solidFill>
                <a:latin typeface="Aileron"/>
                <a:ea typeface="Aileron"/>
                <a:cs typeface="Aileron"/>
                <a:sym typeface="Aileron"/>
              </a:rPr>
              <a:t>GROUP BY </a:t>
            </a:r>
            <a:r>
              <a:rPr lang="en-US" sz="3000">
                <a:solidFill>
                  <a:srgbClr val="000000"/>
                </a:solidFill>
                <a:latin typeface="Aileron"/>
                <a:ea typeface="Aileron"/>
                <a:cs typeface="Aileron"/>
                <a:sym typeface="Aileron"/>
              </a:rPr>
              <a:t>BN</a:t>
            </a:r>
            <a:r>
              <a:rPr lang="en-US" sz="3000">
                <a:solidFill>
                  <a:srgbClr val="000000"/>
                </a:solidFill>
                <a:latin typeface="Aileron"/>
                <a:ea typeface="Aileron"/>
                <a:cs typeface="Aileron"/>
                <a:sym typeface="Aileron"/>
              </a:rPr>
              <a:t>.TenB</a:t>
            </a:r>
            <a:r>
              <a:rPr lang="en-US" sz="3000">
                <a:solidFill>
                  <a:srgbClr val="000000"/>
                </a:solidFill>
                <a:latin typeface="Aileron"/>
                <a:ea typeface="Aileron"/>
                <a:cs typeface="Aileron"/>
                <a:sym typeface="Aileron"/>
              </a:rPr>
              <a:t>enhNh</a:t>
            </a:r>
            <a:r>
              <a:rPr lang="en-US" sz="3000">
                <a:solidFill>
                  <a:srgbClr val="000000"/>
                </a:solidFill>
                <a:latin typeface="Aileron"/>
                <a:ea typeface="Aileron"/>
                <a:cs typeface="Aileron"/>
                <a:sym typeface="Aileron"/>
              </a:rPr>
              <a:t>a</a:t>
            </a:r>
            <a:r>
              <a:rPr lang="en-US" sz="3000">
                <a:solidFill>
                  <a:srgbClr val="000000"/>
                </a:solidFill>
                <a:latin typeface="Aileron"/>
                <a:ea typeface="Aileron"/>
                <a:cs typeface="Aileron"/>
                <a:sym typeface="Aileron"/>
              </a:rPr>
              <a:t>n</a:t>
            </a:r>
          </a:p>
          <a:p>
            <a:pPr algn="l">
              <a:lnSpc>
                <a:spcPts val="4200"/>
              </a:lnSpc>
            </a:pPr>
          </a:p>
          <a:p>
            <a:pPr algn="l">
              <a:lnSpc>
                <a:spcPts val="4200"/>
              </a:lnSpc>
            </a:pPr>
          </a:p>
          <a:p>
            <a:pPr algn="l">
              <a:lnSpc>
                <a:spcPts val="4200"/>
              </a:lnSpc>
            </a:pPr>
          </a:p>
          <a:p>
            <a:pPr algn="l">
              <a:lnSpc>
                <a:spcPts val="4200"/>
              </a:lnSpc>
            </a:pPr>
          </a:p>
          <a:p>
            <a:pPr algn="l">
              <a:lnSpc>
                <a:spcPts val="4200"/>
              </a:lnSpc>
            </a:pPr>
          </a:p>
          <a:p>
            <a:pPr algn="l">
              <a:lnSpc>
                <a:spcPts val="4200"/>
              </a:lnSpc>
              <a:spcBef>
                <a:spcPct val="0"/>
              </a:spcBef>
            </a:pPr>
          </a:p>
          <a:p>
            <a:pPr algn="l">
              <a:lnSpc>
                <a:spcPts val="4200"/>
              </a:lnSpc>
              <a:spcBef>
                <a:spcPct val="0"/>
              </a:spcBef>
            </a:pPr>
          </a:p>
        </p:txBody>
      </p:sp>
      <p:sp>
        <p:nvSpPr>
          <p:cNvPr name="Freeform 12" id="12"/>
          <p:cNvSpPr/>
          <p:nvPr/>
        </p:nvSpPr>
        <p:spPr>
          <a:xfrm flipH="false" flipV="false" rot="0">
            <a:off x="759664" y="6767759"/>
            <a:ext cx="5722308" cy="3077735"/>
          </a:xfrm>
          <a:custGeom>
            <a:avLst/>
            <a:gdLst/>
            <a:ahLst/>
            <a:cxnLst/>
            <a:rect r="r" b="b" t="t" l="l"/>
            <a:pathLst>
              <a:path h="3077735" w="5722308">
                <a:moveTo>
                  <a:pt x="0" y="0"/>
                </a:moveTo>
                <a:lnTo>
                  <a:pt x="5722308" y="0"/>
                </a:lnTo>
                <a:lnTo>
                  <a:pt x="5722308" y="3077735"/>
                </a:lnTo>
                <a:lnTo>
                  <a:pt x="0" y="3077735"/>
                </a:lnTo>
                <a:lnTo>
                  <a:pt x="0" y="0"/>
                </a:lnTo>
                <a:close/>
              </a:path>
            </a:pathLst>
          </a:custGeom>
          <a:blipFill>
            <a:blip r:embed="rId8"/>
            <a:stretch>
              <a:fillRect l="0" t="0" r="0" b="0"/>
            </a:stretch>
          </a:blipFill>
        </p:spPr>
      </p:sp>
      <p:sp>
        <p:nvSpPr>
          <p:cNvPr name="TextBox 13" id="13"/>
          <p:cNvSpPr txBox="true"/>
          <p:nvPr/>
        </p:nvSpPr>
        <p:spPr>
          <a:xfrm rot="0">
            <a:off x="1625781" y="837558"/>
            <a:ext cx="8628102" cy="688974"/>
          </a:xfrm>
          <a:prstGeom prst="rect">
            <a:avLst/>
          </a:prstGeom>
        </p:spPr>
        <p:txBody>
          <a:bodyPr anchor="t" rtlCol="false" tIns="0" lIns="0" bIns="0" rIns="0">
            <a:spAutoFit/>
          </a:bodyPr>
          <a:lstStyle/>
          <a:p>
            <a:pPr algn="ctr">
              <a:lnSpc>
                <a:spcPts val="5600"/>
              </a:lnSpc>
              <a:spcBef>
                <a:spcPct val="0"/>
              </a:spcBef>
            </a:pPr>
            <a:r>
              <a:rPr lang="en-US" b="true" sz="4000">
                <a:solidFill>
                  <a:srgbClr val="000000"/>
                </a:solidFill>
                <a:latin typeface="Aileron Bold"/>
                <a:ea typeface="Aileron Bold"/>
                <a:cs typeface="Aileron Bold"/>
                <a:sym typeface="Aileron Bold"/>
              </a:rPr>
              <a:t>NGUYỄN THỊ NGỌC ÁNH-23700721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208534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Phần 2 - BÀI TẬP CHUẨN HÓA CSDL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76" y="1028700"/>
            <a:ext cx="6175234" cy="8229600"/>
            <a:chOff x="0" y="0"/>
            <a:chExt cx="1626399" cy="2167467"/>
          </a:xfrm>
        </p:grpSpPr>
        <p:sp>
          <p:nvSpPr>
            <p:cNvPr name="Freeform 3" id="3"/>
            <p:cNvSpPr/>
            <p:nvPr/>
          </p:nvSpPr>
          <p:spPr>
            <a:xfrm flipH="false" flipV="false" rot="0">
              <a:off x="0" y="0"/>
              <a:ext cx="1626399" cy="2167467"/>
            </a:xfrm>
            <a:custGeom>
              <a:avLst/>
              <a:gdLst/>
              <a:ahLst/>
              <a:cxnLst/>
              <a:rect r="r" b="b" t="t" l="l"/>
              <a:pathLst>
                <a:path h="2167467" w="1626399">
                  <a:moveTo>
                    <a:pt x="73969" y="0"/>
                  </a:moveTo>
                  <a:lnTo>
                    <a:pt x="1552431" y="0"/>
                  </a:lnTo>
                  <a:cubicBezTo>
                    <a:pt x="1572048" y="0"/>
                    <a:pt x="1590862" y="7793"/>
                    <a:pt x="1604734" y="21665"/>
                  </a:cubicBezTo>
                  <a:cubicBezTo>
                    <a:pt x="1618606" y="35537"/>
                    <a:pt x="1626399" y="54351"/>
                    <a:pt x="1626399" y="73969"/>
                  </a:cubicBezTo>
                  <a:lnTo>
                    <a:pt x="1626399" y="2093498"/>
                  </a:lnTo>
                  <a:cubicBezTo>
                    <a:pt x="1626399" y="2134350"/>
                    <a:pt x="1593282" y="2167467"/>
                    <a:pt x="1552431" y="2167467"/>
                  </a:cubicBezTo>
                  <a:lnTo>
                    <a:pt x="73969" y="2167467"/>
                  </a:lnTo>
                  <a:cubicBezTo>
                    <a:pt x="54351" y="2167467"/>
                    <a:pt x="35537" y="2159674"/>
                    <a:pt x="21665" y="2145802"/>
                  </a:cubicBezTo>
                  <a:cubicBezTo>
                    <a:pt x="7793" y="2131930"/>
                    <a:pt x="0" y="2113116"/>
                    <a:pt x="0" y="2093498"/>
                  </a:cubicBezTo>
                  <a:lnTo>
                    <a:pt x="0" y="73969"/>
                  </a:lnTo>
                  <a:cubicBezTo>
                    <a:pt x="0" y="54351"/>
                    <a:pt x="7793" y="35537"/>
                    <a:pt x="21665" y="21665"/>
                  </a:cubicBezTo>
                  <a:cubicBezTo>
                    <a:pt x="35537" y="7793"/>
                    <a:pt x="54351" y="0"/>
                    <a:pt x="73969" y="0"/>
                  </a:cubicBezTo>
                  <a:close/>
                </a:path>
              </a:pathLst>
            </a:custGeom>
            <a:solidFill>
              <a:srgbClr val="E1EDFC"/>
            </a:solidFill>
            <a:ln cap="rnd">
              <a:noFill/>
              <a:prstDash val="solid"/>
              <a:round/>
            </a:ln>
          </p:spPr>
        </p:sp>
        <p:sp>
          <p:nvSpPr>
            <p:cNvPr name="TextBox 4" id="4"/>
            <p:cNvSpPr txBox="true"/>
            <p:nvPr/>
          </p:nvSpPr>
          <p:spPr>
            <a:xfrm>
              <a:off x="0" y="-85725"/>
              <a:ext cx="1626399" cy="2253192"/>
            </a:xfrm>
            <a:prstGeom prst="rect">
              <a:avLst/>
            </a:prstGeom>
          </p:spPr>
          <p:txBody>
            <a:bodyPr anchor="ctr" rtlCol="false" tIns="50800" lIns="50800" bIns="50800" rIns="50800"/>
            <a:lstStyle/>
            <a:p>
              <a:pPr algn="just">
                <a:lnSpc>
                  <a:spcPts val="2940"/>
                </a:lnSpc>
              </a:pPr>
            </a:p>
            <a:p>
              <a:pPr algn="just" marL="0" indent="0" lvl="0">
                <a:lnSpc>
                  <a:spcPts val="2940"/>
                </a:lnSpc>
                <a:spcBef>
                  <a:spcPct val="0"/>
                </a:spcBef>
              </a:pPr>
            </a:p>
          </p:txBody>
        </p:sp>
      </p:grpSp>
      <p:grpSp>
        <p:nvGrpSpPr>
          <p:cNvPr name="Group 5" id="5"/>
          <p:cNvGrpSpPr/>
          <p:nvPr/>
        </p:nvGrpSpPr>
        <p:grpSpPr>
          <a:xfrm rot="0">
            <a:off x="887100" y="1311339"/>
            <a:ext cx="1355345" cy="13553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52342" y="1570358"/>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52342" y="77264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15567" y="73470"/>
            <a:ext cx="9060418" cy="721994"/>
          </a:xfrm>
          <a:prstGeom prst="rect">
            <a:avLst/>
          </a:prstGeom>
        </p:spPr>
        <p:txBody>
          <a:bodyPr anchor="t" rtlCol="false" tIns="0" lIns="0" bIns="0" rIns="0">
            <a:spAutoFit/>
          </a:bodyPr>
          <a:lstStyle/>
          <a:p>
            <a:pPr algn="ctr">
              <a:lnSpc>
                <a:spcPts val="5880"/>
              </a:lnSpc>
              <a:spcBef>
                <a:spcPct val="0"/>
              </a:spcBef>
            </a:pPr>
            <a:r>
              <a:rPr lang="en-US" b="true" sz="42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717074" y="714819"/>
            <a:ext cx="9520000" cy="9634123"/>
          </a:xfrm>
          <a:prstGeom prst="rect">
            <a:avLst/>
          </a:prstGeom>
        </p:spPr>
        <p:txBody>
          <a:bodyPr anchor="t" rtlCol="false" tIns="0" lIns="0" bIns="0" rIns="0">
            <a:spAutoFit/>
          </a:bodyPr>
          <a:lstStyle/>
          <a:p>
            <a:pPr algn="just">
              <a:lnSpc>
                <a:spcPts val="2980"/>
              </a:lnSpc>
            </a:pPr>
            <a:r>
              <a:rPr lang="en-US" sz="2128">
                <a:solidFill>
                  <a:srgbClr val="000000"/>
                </a:solidFill>
                <a:latin typeface="Aileron"/>
                <a:ea typeface="Aileron"/>
                <a:cs typeface="Aileron"/>
                <a:sym typeface="Aileron"/>
              </a:rPr>
              <a:t>Câu 1: a) </a:t>
            </a:r>
            <a:r>
              <a:rPr lang="en-US" sz="2128">
                <a:solidFill>
                  <a:srgbClr val="000000"/>
                </a:solidFill>
                <a:latin typeface="Aileron"/>
                <a:ea typeface="Aileron"/>
                <a:cs typeface="Aileron"/>
                <a:sym typeface="Aileron"/>
              </a:rPr>
              <a:t>Tìm tập phụ thuộc hàm tối thiểu (tập phủ tối thiểu của F)</a:t>
            </a:r>
          </a:p>
          <a:p>
            <a:pPr algn="just">
              <a:lnSpc>
                <a:spcPts val="2980"/>
              </a:lnSpc>
            </a:pPr>
            <a:r>
              <a:rPr lang="en-US" sz="2128">
                <a:solidFill>
                  <a:srgbClr val="000000"/>
                </a:solidFill>
                <a:latin typeface="Aileron"/>
                <a:ea typeface="Aileron"/>
                <a:cs typeface="Aileron"/>
                <a:sym typeface="Aileron"/>
              </a:rPr>
              <a:t>Bước 1: Tách vế phải thành từng thuộc tính đơn</a:t>
            </a:r>
          </a:p>
          <a:p>
            <a:pPr algn="just">
              <a:lnSpc>
                <a:spcPts val="2980"/>
              </a:lnSpc>
            </a:pPr>
            <a:r>
              <a:rPr lang="en-US" sz="2128">
                <a:solidFill>
                  <a:srgbClr val="000000"/>
                </a:solidFill>
                <a:latin typeface="Aileron"/>
                <a:ea typeface="Aileron"/>
                <a:cs typeface="Aileron"/>
                <a:sym typeface="Aileron"/>
              </a:rPr>
              <a:t>markdown</a:t>
            </a:r>
          </a:p>
          <a:p>
            <a:pPr algn="just">
              <a:lnSpc>
                <a:spcPts val="2980"/>
              </a:lnSpc>
            </a:pPr>
            <a:r>
              <a:rPr lang="en-US" sz="2128">
                <a:solidFill>
                  <a:srgbClr val="000000"/>
                </a:solidFill>
                <a:latin typeface="Aileron"/>
                <a:ea typeface="Aileron"/>
                <a:cs typeface="Aileron"/>
                <a:sym typeface="Aileron"/>
              </a:rPr>
              <a:t>Sao chép mã</a:t>
            </a:r>
          </a:p>
          <a:p>
            <a:pPr algn="just">
              <a:lnSpc>
                <a:spcPts val="2980"/>
              </a:lnSpc>
            </a:pPr>
            <a:r>
              <a:rPr lang="en-US" sz="2128">
                <a:solidFill>
                  <a:srgbClr val="000000"/>
                </a:solidFill>
                <a:latin typeface="Aileron"/>
                <a:ea typeface="Aileron"/>
                <a:cs typeface="Aileron"/>
                <a:sym typeface="Aileron"/>
              </a:rPr>
              <a:t>F1:</a:t>
            </a:r>
          </a:p>
          <a:p>
            <a:pPr algn="just">
              <a:lnSpc>
                <a:spcPts val="2980"/>
              </a:lnSpc>
            </a:pPr>
            <a:r>
              <a:rPr lang="en-US" sz="2128">
                <a:solidFill>
                  <a:srgbClr val="000000"/>
                </a:solidFill>
                <a:latin typeface="Aileron"/>
                <a:ea typeface="Aileron"/>
                <a:cs typeface="Aileron"/>
                <a:sym typeface="Aileron"/>
              </a:rPr>
              <a:t>1. TENTAU → LOAITAU</a:t>
            </a:r>
          </a:p>
          <a:p>
            <a:pPr algn="just">
              <a:lnSpc>
                <a:spcPts val="2980"/>
              </a:lnSpc>
            </a:pPr>
            <a:r>
              <a:rPr lang="en-US" sz="2128">
                <a:solidFill>
                  <a:srgbClr val="000000"/>
                </a:solidFill>
                <a:latin typeface="Aileron"/>
                <a:ea typeface="Aileron"/>
                <a:cs typeface="Aileron"/>
                <a:sym typeface="Aileron"/>
              </a:rPr>
              <a:t>2. MACHUYEN → TENTAU</a:t>
            </a:r>
          </a:p>
          <a:p>
            <a:pPr algn="just">
              <a:lnSpc>
                <a:spcPts val="2980"/>
              </a:lnSpc>
            </a:pPr>
            <a:r>
              <a:rPr lang="en-US" sz="2128">
                <a:solidFill>
                  <a:srgbClr val="000000"/>
                </a:solidFill>
                <a:latin typeface="Aileron"/>
                <a:ea typeface="Aileron"/>
                <a:cs typeface="Aileron"/>
                <a:sym typeface="Aileron"/>
              </a:rPr>
              <a:t>3. MACHUYEN → LUONGHANG</a:t>
            </a:r>
          </a:p>
          <a:p>
            <a:pPr algn="just">
              <a:lnSpc>
                <a:spcPts val="2980"/>
              </a:lnSpc>
            </a:pPr>
            <a:r>
              <a:rPr lang="en-US" sz="2128">
                <a:solidFill>
                  <a:srgbClr val="000000"/>
                </a:solidFill>
                <a:latin typeface="Aileron"/>
                <a:ea typeface="Aileron"/>
                <a:cs typeface="Aileron"/>
                <a:sym typeface="Aileron"/>
              </a:rPr>
              <a:t>4. TENTAU, NGAY → BENCANG</a:t>
            </a:r>
          </a:p>
          <a:p>
            <a:pPr algn="just">
              <a:lnSpc>
                <a:spcPts val="2980"/>
              </a:lnSpc>
            </a:pPr>
            <a:r>
              <a:rPr lang="en-US" sz="2128">
                <a:solidFill>
                  <a:srgbClr val="000000"/>
                </a:solidFill>
                <a:latin typeface="Aileron"/>
                <a:ea typeface="Aileron"/>
                <a:cs typeface="Aileron"/>
                <a:sym typeface="Aileron"/>
              </a:rPr>
              <a:t>5. TENTAU, NGAY → MACHUYEN</a:t>
            </a:r>
          </a:p>
          <a:p>
            <a:pPr algn="just">
              <a:lnSpc>
                <a:spcPts val="2980"/>
              </a:lnSpc>
            </a:pPr>
            <a:r>
              <a:rPr lang="en-US" sz="2128">
                <a:solidFill>
                  <a:srgbClr val="000000"/>
                </a:solidFill>
                <a:latin typeface="Aileron"/>
                <a:ea typeface="Aileron"/>
                <a:cs typeface="Aileron"/>
                <a:sym typeface="Aileron"/>
              </a:rPr>
              <a:t>Bước 2: Loại bỏ các phụ thuộc dư thừa (nếu có)</a:t>
            </a:r>
          </a:p>
          <a:p>
            <a:pPr algn="just">
              <a:lnSpc>
                <a:spcPts val="2980"/>
              </a:lnSpc>
            </a:pPr>
            <a:r>
              <a:rPr lang="en-US" sz="2128">
                <a:solidFill>
                  <a:srgbClr val="000000"/>
                </a:solidFill>
                <a:latin typeface="Aileron"/>
                <a:ea typeface="Aileron"/>
                <a:cs typeface="Aileron"/>
                <a:sym typeface="Aileron"/>
              </a:rPr>
              <a:t>Xét TENTAU → LOAITAU</a:t>
            </a:r>
          </a:p>
          <a:p>
            <a:pPr algn="just">
              <a:lnSpc>
                <a:spcPts val="2980"/>
              </a:lnSpc>
            </a:pPr>
            <a:r>
              <a:rPr lang="en-US" sz="2128">
                <a:solidFill>
                  <a:srgbClr val="000000"/>
                </a:solidFill>
                <a:latin typeface="Aileron"/>
                <a:ea typeface="Aileron"/>
                <a:cs typeface="Aileron"/>
                <a:sym typeface="Aileron"/>
              </a:rPr>
              <a:t> Không thể suy ra LOAITAU từ các phụ thuộc còn lại nếu bỏ nó ⇒ giữ lại.</a:t>
            </a:r>
          </a:p>
          <a:p>
            <a:pPr algn="just">
              <a:lnSpc>
                <a:spcPts val="2980"/>
              </a:lnSpc>
            </a:pPr>
            <a:r>
              <a:rPr lang="en-US" sz="2128">
                <a:solidFill>
                  <a:srgbClr val="000000"/>
                </a:solidFill>
                <a:latin typeface="Aileron"/>
                <a:ea typeface="Aileron"/>
                <a:cs typeface="Aileron"/>
                <a:sym typeface="Aileron"/>
              </a:rPr>
              <a:t>Xét MACHUYEN → TENTAU và MACHUYEN → LUONGHANG</a:t>
            </a:r>
          </a:p>
          <a:p>
            <a:pPr algn="just">
              <a:lnSpc>
                <a:spcPts val="2980"/>
              </a:lnSpc>
            </a:pPr>
            <a:r>
              <a:rPr lang="en-US" sz="2128">
                <a:solidFill>
                  <a:srgbClr val="000000"/>
                </a:solidFill>
                <a:latin typeface="Aileron"/>
                <a:ea typeface="Aileron"/>
                <a:cs typeface="Aileron"/>
                <a:sym typeface="Aileron"/>
              </a:rPr>
              <a:t> Cả hai là phụ thuộc đơn lẻ không thể suy ra từ các phụ thuộc còn lại ⇒ giữ lại.</a:t>
            </a:r>
          </a:p>
          <a:p>
            <a:pPr algn="just">
              <a:lnSpc>
                <a:spcPts val="2980"/>
              </a:lnSpc>
            </a:pPr>
            <a:r>
              <a:rPr lang="en-US" sz="2128">
                <a:solidFill>
                  <a:srgbClr val="000000"/>
                </a:solidFill>
                <a:latin typeface="Aileron"/>
                <a:ea typeface="Aileron"/>
                <a:cs typeface="Aileron"/>
                <a:sym typeface="Aileron"/>
              </a:rPr>
              <a:t>Xét TENTAU, NGAY → BENCANG và TENTAU, NGAY → MACHUYEN</a:t>
            </a:r>
          </a:p>
          <a:p>
            <a:pPr algn="just">
              <a:lnSpc>
                <a:spcPts val="2980"/>
              </a:lnSpc>
            </a:pPr>
            <a:r>
              <a:rPr lang="en-US" sz="2128">
                <a:solidFill>
                  <a:srgbClr val="000000"/>
                </a:solidFill>
                <a:latin typeface="Aileron"/>
                <a:ea typeface="Aileron"/>
                <a:cs typeface="Aileron"/>
                <a:sym typeface="Aileron"/>
              </a:rPr>
              <a:t> Cả hai cũng là độc lập, không thể rút gọn vế trái hơn nữa ⇒ giữ lại.</a:t>
            </a:r>
          </a:p>
          <a:p>
            <a:pPr algn="just">
              <a:lnSpc>
                <a:spcPts val="2980"/>
              </a:lnSpc>
            </a:pPr>
            <a:r>
              <a:rPr lang="en-US" sz="2128">
                <a:solidFill>
                  <a:srgbClr val="000000"/>
                </a:solidFill>
                <a:latin typeface="Aileron"/>
                <a:ea typeface="Aileron"/>
                <a:cs typeface="Aileron"/>
                <a:sym typeface="Aileron"/>
              </a:rPr>
              <a:t> Vậy tập phụ thuộc tối thiểu là:</a:t>
            </a:r>
          </a:p>
          <a:p>
            <a:pPr algn="just">
              <a:lnSpc>
                <a:spcPts val="2980"/>
              </a:lnSpc>
            </a:pPr>
            <a:r>
              <a:rPr lang="en-US" sz="2128">
                <a:solidFill>
                  <a:srgbClr val="000000"/>
                </a:solidFill>
                <a:latin typeface="Aileron"/>
                <a:ea typeface="Aileron"/>
                <a:cs typeface="Aileron"/>
                <a:sym typeface="Aileron"/>
              </a:rPr>
              <a:t>Fmin = {</a:t>
            </a:r>
          </a:p>
          <a:p>
            <a:pPr algn="just">
              <a:lnSpc>
                <a:spcPts val="2980"/>
              </a:lnSpc>
            </a:pPr>
            <a:r>
              <a:rPr lang="en-US" sz="2128">
                <a:solidFill>
                  <a:srgbClr val="000000"/>
                </a:solidFill>
                <a:latin typeface="Aileron"/>
                <a:ea typeface="Aileron"/>
                <a:cs typeface="Aileron"/>
                <a:sym typeface="Aileron"/>
              </a:rPr>
              <a:t>1.TENTAU → LOAITAU</a:t>
            </a:r>
          </a:p>
          <a:p>
            <a:pPr algn="just">
              <a:lnSpc>
                <a:spcPts val="2980"/>
              </a:lnSpc>
            </a:pPr>
            <a:r>
              <a:rPr lang="en-US" sz="2128">
                <a:solidFill>
                  <a:srgbClr val="000000"/>
                </a:solidFill>
                <a:latin typeface="Aileron"/>
                <a:ea typeface="Aileron"/>
                <a:cs typeface="Aileron"/>
                <a:sym typeface="Aileron"/>
              </a:rPr>
              <a:t>2.MACHUYEN → TENTAU</a:t>
            </a:r>
          </a:p>
          <a:p>
            <a:pPr algn="just">
              <a:lnSpc>
                <a:spcPts val="2980"/>
              </a:lnSpc>
            </a:pPr>
            <a:r>
              <a:rPr lang="en-US" sz="2128">
                <a:solidFill>
                  <a:srgbClr val="000000"/>
                </a:solidFill>
                <a:latin typeface="Aileron"/>
                <a:ea typeface="Aileron"/>
                <a:cs typeface="Aileron"/>
                <a:sym typeface="Aileron"/>
              </a:rPr>
              <a:t>3.MACHUYEN → LUONGHANG</a:t>
            </a:r>
          </a:p>
          <a:p>
            <a:pPr algn="just">
              <a:lnSpc>
                <a:spcPts val="2980"/>
              </a:lnSpc>
            </a:pPr>
            <a:r>
              <a:rPr lang="en-US" sz="2128">
                <a:solidFill>
                  <a:srgbClr val="000000"/>
                </a:solidFill>
                <a:latin typeface="Aileron"/>
                <a:ea typeface="Aileron"/>
                <a:cs typeface="Aileron"/>
                <a:sym typeface="Aileron"/>
              </a:rPr>
              <a:t>4.TENTAU, NGAY → BENCANG</a:t>
            </a:r>
          </a:p>
          <a:p>
            <a:pPr algn="just">
              <a:lnSpc>
                <a:spcPts val="2980"/>
              </a:lnSpc>
            </a:pPr>
            <a:r>
              <a:rPr lang="en-US" sz="2128">
                <a:solidFill>
                  <a:srgbClr val="000000"/>
                </a:solidFill>
                <a:latin typeface="Aileron"/>
                <a:ea typeface="Aileron"/>
                <a:cs typeface="Aileron"/>
                <a:sym typeface="Aileron"/>
              </a:rPr>
              <a:t>5.TENTAU, NGAY → MACHUYEN</a:t>
            </a:r>
          </a:p>
          <a:p>
            <a:pPr algn="just">
              <a:lnSpc>
                <a:spcPts val="2980"/>
              </a:lnSpc>
            </a:pPr>
            <a:r>
              <a:rPr lang="en-US" sz="2128">
                <a:solidFill>
                  <a:srgbClr val="000000"/>
                </a:solidFill>
                <a:latin typeface="Aileron"/>
                <a:ea typeface="Aileron"/>
                <a:cs typeface="Aileron"/>
                <a:sym typeface="Aileron"/>
              </a:rPr>
              <a:t> }</a:t>
            </a:r>
          </a:p>
          <a:p>
            <a:pPr algn="ctr">
              <a:lnSpc>
                <a:spcPts val="2840"/>
              </a:lnSpc>
            </a:pPr>
          </a:p>
        </p:txBody>
      </p:sp>
      <p:sp>
        <p:nvSpPr>
          <p:cNvPr name="TextBox 12" id="12"/>
          <p:cNvSpPr txBox="true"/>
          <p:nvPr/>
        </p:nvSpPr>
        <p:spPr>
          <a:xfrm rot="0">
            <a:off x="684504" y="3171509"/>
            <a:ext cx="5035669" cy="4084179"/>
          </a:xfrm>
          <a:prstGeom prst="rect">
            <a:avLst/>
          </a:prstGeom>
        </p:spPr>
        <p:txBody>
          <a:bodyPr anchor="t" rtlCol="false" tIns="0" lIns="0" bIns="0" rIns="0">
            <a:spAutoFit/>
          </a:bodyPr>
          <a:lstStyle/>
          <a:p>
            <a:pPr algn="l">
              <a:lnSpc>
                <a:spcPts val="3262"/>
              </a:lnSpc>
              <a:spcBef>
                <a:spcPct val="0"/>
              </a:spcBef>
            </a:pPr>
            <a:r>
              <a:rPr lang="en-US" b="true" sz="2330">
                <a:solidFill>
                  <a:srgbClr val="000000"/>
                </a:solidFill>
                <a:latin typeface="Aileron Bold"/>
                <a:ea typeface="Aileron Bold"/>
                <a:cs typeface="Aileron Bold"/>
                <a:sym typeface="Aileron Bold"/>
              </a:rPr>
              <a:t>C</a:t>
            </a:r>
            <a:r>
              <a:rPr lang="en-US" b="true" sz="2330">
                <a:solidFill>
                  <a:srgbClr val="000000"/>
                </a:solidFill>
                <a:latin typeface="Aileron Bold"/>
                <a:ea typeface="Aileron Bold"/>
                <a:cs typeface="Aileron Bold"/>
                <a:sym typeface="Aileron Bold"/>
              </a:rPr>
              <a:t>âu 1: Cho lược đồ CSDL</a:t>
            </a:r>
          </a:p>
          <a:p>
            <a:pPr algn="l">
              <a:lnSpc>
                <a:spcPts val="3262"/>
              </a:lnSpc>
              <a:spcBef>
                <a:spcPct val="0"/>
              </a:spcBef>
            </a:pPr>
            <a:r>
              <a:rPr lang="en-US" b="true" sz="2330">
                <a:solidFill>
                  <a:srgbClr val="000000"/>
                </a:solidFill>
                <a:latin typeface="Aileron Bold"/>
                <a:ea typeface="Aileron Bold"/>
                <a:cs typeface="Aileron Bold"/>
                <a:sym typeface="Aileron Bold"/>
              </a:rPr>
              <a:t>Q(TENTAU,LOAITAU,MACHUYEN,LUONGHANG,BENCANG,NGAY)</a:t>
            </a:r>
          </a:p>
          <a:p>
            <a:pPr algn="l">
              <a:lnSpc>
                <a:spcPts val="3262"/>
              </a:lnSpc>
              <a:spcBef>
                <a:spcPct val="0"/>
              </a:spcBef>
            </a:pPr>
            <a:r>
              <a:rPr lang="en-US" b="true" sz="2330">
                <a:solidFill>
                  <a:srgbClr val="000000"/>
                </a:solidFill>
                <a:latin typeface="Aileron Bold"/>
                <a:ea typeface="Aileron Bold"/>
                <a:cs typeface="Aileron Bold"/>
                <a:sym typeface="Aileron Bold"/>
              </a:rPr>
              <a:t>F={TENTAU → LOAITAU</a:t>
            </a:r>
          </a:p>
          <a:p>
            <a:pPr algn="l">
              <a:lnSpc>
                <a:spcPts val="3262"/>
              </a:lnSpc>
              <a:spcBef>
                <a:spcPct val="0"/>
              </a:spcBef>
            </a:pPr>
            <a:r>
              <a:rPr lang="en-US" b="true" sz="2330">
                <a:solidFill>
                  <a:srgbClr val="000000"/>
                </a:solidFill>
                <a:latin typeface="Aileron Bold"/>
                <a:ea typeface="Aileron Bold"/>
                <a:cs typeface="Aileron Bold"/>
                <a:sym typeface="Aileron Bold"/>
              </a:rPr>
              <a:t>MACHUYEN → TENTAU, LUONGHANG</a:t>
            </a:r>
          </a:p>
          <a:p>
            <a:pPr algn="l">
              <a:lnSpc>
                <a:spcPts val="3262"/>
              </a:lnSpc>
              <a:spcBef>
                <a:spcPct val="0"/>
              </a:spcBef>
            </a:pPr>
            <a:r>
              <a:rPr lang="en-US" b="true" sz="2330">
                <a:solidFill>
                  <a:srgbClr val="000000"/>
                </a:solidFill>
                <a:latin typeface="Aileron Bold"/>
                <a:ea typeface="Aileron Bold"/>
                <a:cs typeface="Aileron Bold"/>
                <a:sym typeface="Aileron Bold"/>
              </a:rPr>
              <a:t>TENTAU,NGAY → BENCANG, MACHUYEN}</a:t>
            </a:r>
          </a:p>
          <a:p>
            <a:pPr algn="l">
              <a:lnSpc>
                <a:spcPts val="3262"/>
              </a:lnSpc>
              <a:spcBef>
                <a:spcPct val="0"/>
              </a:spcBef>
            </a:pPr>
            <a:r>
              <a:rPr lang="en-US" b="true" sz="2330">
                <a:solidFill>
                  <a:srgbClr val="000000"/>
                </a:solidFill>
                <a:latin typeface="Aileron Bold"/>
                <a:ea typeface="Aileron Bold"/>
                <a:cs typeface="Aileron Bold"/>
                <a:sym typeface="Aileron Bold"/>
              </a:rPr>
              <a:t>a) Hãy tìm tập phủ tối thiểu của F</a:t>
            </a:r>
          </a:p>
          <a:p>
            <a:pPr algn="l">
              <a:lnSpc>
                <a:spcPts val="3262"/>
              </a:lnSpc>
              <a:spcBef>
                <a:spcPct val="0"/>
              </a:spcBef>
            </a:pPr>
            <a:r>
              <a:rPr lang="en-US" b="true" sz="2330">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590" y="1028700"/>
            <a:ext cx="5870676" cy="8530500"/>
            <a:chOff x="0" y="0"/>
            <a:chExt cx="1546186" cy="2246716"/>
          </a:xfrm>
        </p:grpSpPr>
        <p:sp>
          <p:nvSpPr>
            <p:cNvPr name="Freeform 3" id="3"/>
            <p:cNvSpPr/>
            <p:nvPr/>
          </p:nvSpPr>
          <p:spPr>
            <a:xfrm flipH="false" flipV="false" rot="0">
              <a:off x="0" y="0"/>
              <a:ext cx="1546186" cy="2246716"/>
            </a:xfrm>
            <a:custGeom>
              <a:avLst/>
              <a:gdLst/>
              <a:ahLst/>
              <a:cxnLst/>
              <a:rect r="r" b="b" t="t" l="l"/>
              <a:pathLst>
                <a:path h="2246716" w="1546186">
                  <a:moveTo>
                    <a:pt x="77806" y="0"/>
                  </a:moveTo>
                  <a:lnTo>
                    <a:pt x="1468380" y="0"/>
                  </a:lnTo>
                  <a:cubicBezTo>
                    <a:pt x="1489016" y="0"/>
                    <a:pt x="1508806" y="8197"/>
                    <a:pt x="1523397" y="22789"/>
                  </a:cubicBezTo>
                  <a:cubicBezTo>
                    <a:pt x="1537989" y="37380"/>
                    <a:pt x="1546186" y="57170"/>
                    <a:pt x="1546186" y="77806"/>
                  </a:cubicBezTo>
                  <a:lnTo>
                    <a:pt x="1546186" y="2168910"/>
                  </a:lnTo>
                  <a:cubicBezTo>
                    <a:pt x="1546186" y="2189546"/>
                    <a:pt x="1537989" y="2209336"/>
                    <a:pt x="1523397" y="2223927"/>
                  </a:cubicBezTo>
                  <a:cubicBezTo>
                    <a:pt x="1508806" y="2238519"/>
                    <a:pt x="1489016" y="2246716"/>
                    <a:pt x="1468380" y="2246716"/>
                  </a:cubicBezTo>
                  <a:lnTo>
                    <a:pt x="77806" y="2246716"/>
                  </a:lnTo>
                  <a:cubicBezTo>
                    <a:pt x="57170" y="2246716"/>
                    <a:pt x="37380" y="2238519"/>
                    <a:pt x="22789" y="2223927"/>
                  </a:cubicBezTo>
                  <a:cubicBezTo>
                    <a:pt x="8197" y="2209336"/>
                    <a:pt x="0" y="2189546"/>
                    <a:pt x="0" y="2168910"/>
                  </a:cubicBezTo>
                  <a:lnTo>
                    <a:pt x="0" y="77806"/>
                  </a:lnTo>
                  <a:cubicBezTo>
                    <a:pt x="0" y="57170"/>
                    <a:pt x="8197" y="37380"/>
                    <a:pt x="22789" y="22789"/>
                  </a:cubicBezTo>
                  <a:cubicBezTo>
                    <a:pt x="37380" y="8197"/>
                    <a:pt x="57170" y="0"/>
                    <a:pt x="77806" y="0"/>
                  </a:cubicBezTo>
                  <a:close/>
                </a:path>
              </a:pathLst>
            </a:custGeom>
            <a:solidFill>
              <a:srgbClr val="E1EDFC"/>
            </a:solidFill>
            <a:ln cap="rnd">
              <a:noFill/>
              <a:prstDash val="solid"/>
              <a:round/>
            </a:ln>
          </p:spPr>
        </p:sp>
        <p:sp>
          <p:nvSpPr>
            <p:cNvPr name="TextBox 4" id="4"/>
            <p:cNvSpPr txBox="true"/>
            <p:nvPr/>
          </p:nvSpPr>
          <p:spPr>
            <a:xfrm>
              <a:off x="0" y="-47625"/>
              <a:ext cx="1546186" cy="22943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97159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848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7767521" y="1000125"/>
            <a:ext cx="8138041" cy="8966149"/>
          </a:xfrm>
          <a:prstGeom prst="rect">
            <a:avLst/>
          </a:prstGeom>
        </p:spPr>
        <p:txBody>
          <a:bodyPr anchor="t" rtlCol="false" tIns="0" lIns="0" bIns="0" rIns="0">
            <a:spAutoFit/>
          </a:bodyPr>
          <a:lstStyle/>
          <a:p>
            <a:pPr algn="just">
              <a:lnSpc>
                <a:spcPts val="2033"/>
              </a:lnSpc>
            </a:pPr>
            <a:r>
              <a:rPr lang="en-US" sz="1452">
                <a:solidFill>
                  <a:srgbClr val="000000"/>
                </a:solidFill>
                <a:latin typeface="Aileron"/>
                <a:ea typeface="Aileron"/>
                <a:cs typeface="Aileron"/>
                <a:sym typeface="Aileron"/>
              </a:rPr>
              <a:t>b) Tìm tất cả các khóa của Q</a:t>
            </a:r>
          </a:p>
          <a:p>
            <a:pPr algn="just">
              <a:lnSpc>
                <a:spcPts val="2033"/>
              </a:lnSpc>
            </a:pPr>
            <a:r>
              <a:rPr lang="en-US" sz="1452">
                <a:solidFill>
                  <a:srgbClr val="000000"/>
                </a:solidFill>
                <a:latin typeface="Aileron"/>
                <a:ea typeface="Aileron"/>
                <a:cs typeface="Aileron"/>
                <a:sym typeface="Aileron"/>
              </a:rPr>
              <a:t>Tập thuộc tính: Q = {TENTAU, LOAITAU, MACHUYEN, LUONGHANG, BENCANG, NGAY}</a:t>
            </a:r>
          </a:p>
          <a:p>
            <a:pPr algn="just">
              <a:lnSpc>
                <a:spcPts val="2033"/>
              </a:lnSpc>
            </a:pPr>
            <a:r>
              <a:rPr lang="en-US" sz="1452">
                <a:solidFill>
                  <a:srgbClr val="000000"/>
                </a:solidFill>
                <a:latin typeface="Aileron"/>
                <a:ea typeface="Aileron"/>
                <a:cs typeface="Aileron"/>
                <a:sym typeface="Aileron"/>
              </a:rPr>
              <a:t>Ta cần tìm tập con X ⊆ Q sao cho X⁺ = Q và không có tập con nhỏ hơn của X cũng có tính chất này.</a:t>
            </a:r>
          </a:p>
          <a:p>
            <a:pPr algn="just">
              <a:lnSpc>
                <a:spcPts val="2033"/>
              </a:lnSpc>
            </a:pPr>
            <a:r>
              <a:rPr lang="en-US" sz="1452">
                <a:solidFill>
                  <a:srgbClr val="000000"/>
                </a:solidFill>
                <a:latin typeface="Aileron"/>
                <a:ea typeface="Aileron"/>
                <a:cs typeface="Aileron"/>
                <a:sym typeface="Aileron"/>
              </a:rPr>
              <a:t>Thử với {TENTAU,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 {TENTAU, NGAY}⁺ = {TENTAU, NGAY}</a:t>
            </a:r>
          </a:p>
          <a:p>
            <a:pPr algn="just">
              <a:lnSpc>
                <a:spcPts val="2033"/>
              </a:lnSpc>
            </a:pPr>
            <a:r>
              <a:rPr lang="en-US" sz="1452">
                <a:solidFill>
                  <a:srgbClr val="000000"/>
                </a:solidFill>
                <a:latin typeface="Aileron"/>
                <a:ea typeface="Aileron"/>
                <a:cs typeface="Aileron"/>
                <a:sym typeface="Aileron"/>
              </a:rPr>
              <a:t> → từ 4: TENTAU, NGAY → BENCANG → thêm BENCANG</a:t>
            </a:r>
          </a:p>
          <a:p>
            <a:pPr algn="just">
              <a:lnSpc>
                <a:spcPts val="2033"/>
              </a:lnSpc>
            </a:pPr>
            <a:r>
              <a:rPr lang="en-US" sz="1452">
                <a:solidFill>
                  <a:srgbClr val="000000"/>
                </a:solidFill>
                <a:latin typeface="Aileron"/>
                <a:ea typeface="Aileron"/>
                <a:cs typeface="Aileron"/>
                <a:sym typeface="Aileron"/>
              </a:rPr>
              <a:t> → từ 5: TENTAU, NGAY → MACHUYEN → thêm MACHUYEN</a:t>
            </a:r>
          </a:p>
          <a:p>
            <a:pPr algn="just">
              <a:lnSpc>
                <a:spcPts val="2033"/>
              </a:lnSpc>
            </a:pPr>
            <a:r>
              <a:rPr lang="en-US" sz="1452">
                <a:solidFill>
                  <a:srgbClr val="000000"/>
                </a:solidFill>
                <a:latin typeface="Aileron"/>
                <a:ea typeface="Aileron"/>
                <a:cs typeface="Aileron"/>
                <a:sym typeface="Aileron"/>
              </a:rPr>
              <a:t> → từ 2: MACHUYEN → TENTAU (đã có)</a:t>
            </a:r>
          </a:p>
          <a:p>
            <a:pPr algn="just">
              <a:lnSpc>
                <a:spcPts val="2033"/>
              </a:lnSpc>
            </a:pPr>
            <a:r>
              <a:rPr lang="en-US" sz="1452">
                <a:solidFill>
                  <a:srgbClr val="000000"/>
                </a:solidFill>
                <a:latin typeface="Aileron"/>
                <a:ea typeface="Aileron"/>
                <a:cs typeface="Aileron"/>
                <a:sym typeface="Aileron"/>
              </a:rPr>
              <a:t> → từ 3: MACHUYEN → LUONGHANG → thêm LUONGHANG</a:t>
            </a:r>
          </a:p>
          <a:p>
            <a:pPr algn="just">
              <a:lnSpc>
                <a:spcPts val="2033"/>
              </a:lnSpc>
            </a:pPr>
            <a:r>
              <a:rPr lang="en-US" sz="1452">
                <a:solidFill>
                  <a:srgbClr val="000000"/>
                </a:solidFill>
                <a:latin typeface="Aileron"/>
                <a:ea typeface="Aileron"/>
                <a:cs typeface="Aileron"/>
                <a:sym typeface="Aileron"/>
              </a:rPr>
              <a:t> → từ 1: TENTAU → LOAITAU → thêm LOAITAU</a:t>
            </a:r>
          </a:p>
          <a:p>
            <a:pPr algn="just">
              <a:lnSpc>
                <a:spcPts val="2033"/>
              </a:lnSpc>
            </a:pPr>
            <a:r>
              <a:rPr lang="en-US" sz="1452">
                <a:solidFill>
                  <a:srgbClr val="000000"/>
                </a:solidFill>
                <a:latin typeface="Aileron"/>
                <a:ea typeface="Aileron"/>
                <a:cs typeface="Aileron"/>
                <a:sym typeface="Aileron"/>
              </a:rPr>
              <a:t>→ {TENTAU, NGAY}⁺ = {TENTAU, NGAY, BENCANG, MACHUYEN, LUONGHANG, LOAITAU} = Q </a:t>
            </a:r>
          </a:p>
          <a:p>
            <a:pPr algn="just">
              <a:lnSpc>
                <a:spcPts val="2033"/>
              </a:lnSpc>
            </a:pPr>
            <a:r>
              <a:rPr lang="en-US" sz="1452">
                <a:solidFill>
                  <a:srgbClr val="000000"/>
                </a:solidFill>
                <a:latin typeface="Aileron"/>
                <a:ea typeface="Aileron"/>
                <a:cs typeface="Aileron"/>
                <a:sym typeface="Aileron"/>
              </a:rPr>
              <a:t>Vậy {TENTAU, NGAY} là khóa.</a:t>
            </a:r>
          </a:p>
          <a:p>
            <a:pPr algn="just">
              <a:lnSpc>
                <a:spcPts val="2033"/>
              </a:lnSpc>
            </a:pPr>
            <a:r>
              <a:rPr lang="en-US" sz="1452">
                <a:solidFill>
                  <a:srgbClr val="000000"/>
                </a:solidFill>
                <a:latin typeface="Aileron"/>
                <a:ea typeface="Aileron"/>
                <a:cs typeface="Aileron"/>
                <a:sym typeface="Aileron"/>
              </a:rPr>
              <a:t>Thử xem có khóa nào khác không?</a:t>
            </a:r>
          </a:p>
          <a:p>
            <a:pPr algn="just">
              <a:lnSpc>
                <a:spcPts val="2033"/>
              </a:lnSpc>
            </a:pPr>
            <a:r>
              <a:rPr lang="en-US" sz="1452">
                <a:solidFill>
                  <a:srgbClr val="000000"/>
                </a:solidFill>
                <a:latin typeface="Aileron"/>
                <a:ea typeface="Aileron"/>
                <a:cs typeface="Aileron"/>
                <a:sym typeface="Aileron"/>
              </a:rPr>
              <a:t>Thử {MACHUYEN, NGAY}</a:t>
            </a:r>
          </a:p>
          <a:p>
            <a:pPr algn="just">
              <a:lnSpc>
                <a:spcPts val="2033"/>
              </a:lnSpc>
            </a:pPr>
            <a:r>
              <a:rPr lang="en-US" sz="1452">
                <a:solidFill>
                  <a:srgbClr val="000000"/>
                </a:solidFill>
                <a:latin typeface="Aileron"/>
                <a:ea typeface="Aileron"/>
                <a:cs typeface="Aileron"/>
                <a:sym typeface="Aileron"/>
              </a:rPr>
              <a:t>Tính bao đóng:</a:t>
            </a:r>
          </a:p>
          <a:p>
            <a:pPr algn="just">
              <a:lnSpc>
                <a:spcPts val="2033"/>
              </a:lnSpc>
            </a:pPr>
            <a:r>
              <a:rPr lang="en-US" sz="1452">
                <a:solidFill>
                  <a:srgbClr val="000000"/>
                </a:solidFill>
                <a:latin typeface="Aileron"/>
                <a:ea typeface="Aileron"/>
                <a:cs typeface="Aileron"/>
                <a:sym typeface="Aileron"/>
              </a:rPr>
              <a:t>{MACHUYEN, NGAY}</a:t>
            </a:r>
          </a:p>
          <a:p>
            <a:pPr algn="just">
              <a:lnSpc>
                <a:spcPts val="2033"/>
              </a:lnSpc>
            </a:pPr>
            <a:r>
              <a:rPr lang="en-US" sz="1452">
                <a:solidFill>
                  <a:srgbClr val="000000"/>
                </a:solidFill>
                <a:latin typeface="Aileron"/>
                <a:ea typeface="Aileron"/>
                <a:cs typeface="Aileron"/>
                <a:sym typeface="Aileron"/>
              </a:rPr>
              <a:t> → MACHUYEN → TENTAU → thêm TENTAU</a:t>
            </a:r>
          </a:p>
          <a:p>
            <a:pPr algn="just">
              <a:lnSpc>
                <a:spcPts val="2033"/>
              </a:lnSpc>
            </a:pPr>
            <a:r>
              <a:rPr lang="en-US" sz="1452">
                <a:solidFill>
                  <a:srgbClr val="000000"/>
                </a:solidFill>
                <a:latin typeface="Aileron"/>
                <a:ea typeface="Aileron"/>
                <a:cs typeface="Aileron"/>
                <a:sym typeface="Aileron"/>
              </a:rPr>
              <a:t> → MACHUYEN → LUONGHANG</a:t>
            </a:r>
          </a:p>
          <a:p>
            <a:pPr algn="just">
              <a:lnSpc>
                <a:spcPts val="2033"/>
              </a:lnSpc>
            </a:pPr>
            <a:r>
              <a:rPr lang="en-US" sz="1452">
                <a:solidFill>
                  <a:srgbClr val="000000"/>
                </a:solidFill>
                <a:latin typeface="Aileron"/>
                <a:ea typeface="Aileron"/>
                <a:cs typeface="Aileron"/>
                <a:sym typeface="Aileron"/>
              </a:rPr>
              <a:t> → TENTAU → LOAITAU</a:t>
            </a:r>
          </a:p>
          <a:p>
            <a:pPr algn="just">
              <a:lnSpc>
                <a:spcPts val="2033"/>
              </a:lnSpc>
            </a:pPr>
            <a:r>
              <a:rPr lang="en-US" sz="1452">
                <a:solidFill>
                  <a:srgbClr val="000000"/>
                </a:solidFill>
                <a:latin typeface="Aileron"/>
                <a:ea typeface="Aileron"/>
                <a:cs typeface="Aileron"/>
                <a:sym typeface="Aileron"/>
              </a:rPr>
              <a:t> → TENTAU, NGAY → BENCANG, MACHUYEN</a:t>
            </a:r>
          </a:p>
          <a:p>
            <a:pPr algn="just">
              <a:lnSpc>
                <a:spcPts val="2033"/>
              </a:lnSpc>
            </a:pPr>
            <a:r>
              <a:rPr lang="en-US" sz="1452">
                <a:solidFill>
                  <a:srgbClr val="000000"/>
                </a:solidFill>
                <a:latin typeface="Aileron"/>
                <a:ea typeface="Aileron"/>
                <a:cs typeface="Aileron"/>
                <a:sym typeface="Aileron"/>
              </a:rPr>
              <a:t>→ Có: MACHUYEN, NGAY, TENTAU, LOAITAU, LUONGHANG, BENCANG → đầy đủ </a:t>
            </a:r>
          </a:p>
          <a:p>
            <a:pPr algn="just">
              <a:lnSpc>
                <a:spcPts val="2033"/>
              </a:lnSpc>
            </a:pPr>
            <a:r>
              <a:rPr lang="en-US" sz="1452">
                <a:solidFill>
                  <a:srgbClr val="000000"/>
                </a:solidFill>
                <a:latin typeface="Aileron"/>
                <a:ea typeface="Aileron"/>
                <a:cs typeface="Aileron"/>
                <a:sym typeface="Aileron"/>
              </a:rPr>
              <a:t> {MACHUYEN, NGAY} cũng là khóa</a:t>
            </a:r>
          </a:p>
          <a:p>
            <a:pPr algn="just">
              <a:lnSpc>
                <a:spcPts val="2033"/>
              </a:lnSpc>
            </a:pPr>
            <a:r>
              <a:rPr lang="en-US" sz="1452">
                <a:solidFill>
                  <a:srgbClr val="000000"/>
                </a:solidFill>
                <a:latin typeface="Aileron"/>
                <a:ea typeface="Aileron"/>
                <a:cs typeface="Aileron"/>
                <a:sym typeface="Aileron"/>
              </a:rPr>
              <a:t>Thử xem nhỏ hơn được không? Ví dụ: {MACHUYEN}⁺ ?</a:t>
            </a:r>
          </a:p>
          <a:p>
            <a:pPr algn="just">
              <a:lnSpc>
                <a:spcPts val="2033"/>
              </a:lnSpc>
            </a:pPr>
            <a:r>
              <a:rPr lang="en-US" sz="1452">
                <a:solidFill>
                  <a:srgbClr val="000000"/>
                </a:solidFill>
                <a:latin typeface="Aileron"/>
                <a:ea typeface="Aileron"/>
                <a:cs typeface="Aileron"/>
                <a:sym typeface="Aileron"/>
              </a:rPr>
              <a:t>MACHUYEN → TENTAU, LUONGHANG</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nhưng thiếu NGAY → không thể có BENCANG</a:t>
            </a:r>
          </a:p>
          <a:p>
            <a:pPr algn="just">
              <a:lnSpc>
                <a:spcPts val="2033"/>
              </a:lnSpc>
            </a:pPr>
            <a:r>
              <a:rPr lang="en-US" sz="1452">
                <a:solidFill>
                  <a:srgbClr val="000000"/>
                </a:solidFill>
                <a:latin typeface="Aileron"/>
                <a:ea typeface="Aileron"/>
                <a:cs typeface="Aileron"/>
                <a:sym typeface="Aileron"/>
              </a:rPr>
              <a:t>Không phải khóa</a:t>
            </a:r>
          </a:p>
          <a:p>
            <a:pPr algn="just">
              <a:lnSpc>
                <a:spcPts val="2033"/>
              </a:lnSpc>
            </a:pPr>
            <a:r>
              <a:rPr lang="en-US" sz="1452">
                <a:solidFill>
                  <a:srgbClr val="000000"/>
                </a:solidFill>
                <a:latin typeface="Aileron"/>
                <a:ea typeface="Aileron"/>
                <a:cs typeface="Aileron"/>
                <a:sym typeface="Aileron"/>
              </a:rPr>
              <a:t>{TENTAU}⁺ ?</a:t>
            </a:r>
          </a:p>
          <a:p>
            <a:pPr algn="just">
              <a:lnSpc>
                <a:spcPts val="2033"/>
              </a:lnSpc>
            </a:pPr>
            <a:r>
              <a:rPr lang="en-US" sz="1452">
                <a:solidFill>
                  <a:srgbClr val="000000"/>
                </a:solidFill>
                <a:latin typeface="Aileron"/>
                <a:ea typeface="Aileron"/>
                <a:cs typeface="Aileron"/>
                <a:sym typeface="Aileron"/>
              </a:rPr>
              <a:t>TENTAU → LOAITAU</a:t>
            </a:r>
          </a:p>
          <a:p>
            <a:pPr algn="just">
              <a:lnSpc>
                <a:spcPts val="2033"/>
              </a:lnSpc>
            </a:pPr>
            <a:r>
              <a:rPr lang="en-US" sz="1452">
                <a:solidFill>
                  <a:srgbClr val="000000"/>
                </a:solidFill>
                <a:latin typeface="Aileron"/>
                <a:ea typeface="Aileron"/>
                <a:cs typeface="Aileron"/>
                <a:sym typeface="Aileron"/>
              </a:rPr>
              <a:t> → thiếu MACHUYEN, LUONGHANG, BENCANG, NGAY →không đủ</a:t>
            </a:r>
          </a:p>
          <a:p>
            <a:pPr algn="just">
              <a:lnSpc>
                <a:spcPts val="2033"/>
              </a:lnSpc>
            </a:pPr>
            <a:r>
              <a:rPr lang="en-US" sz="1452">
                <a:solidFill>
                  <a:srgbClr val="000000"/>
                </a:solidFill>
                <a:latin typeface="Aileron"/>
                <a:ea typeface="Aileron"/>
                <a:cs typeface="Aileron"/>
                <a:sym typeface="Aileron"/>
              </a:rPr>
              <a:t>Tập tất cả các khóa của Q là:</a:t>
            </a:r>
          </a:p>
          <a:p>
            <a:pPr algn="just">
              <a:lnSpc>
                <a:spcPts val="2033"/>
              </a:lnSpc>
            </a:pPr>
            <a:r>
              <a:rPr lang="en-US" sz="1452">
                <a:solidFill>
                  <a:srgbClr val="000000"/>
                </a:solidFill>
                <a:latin typeface="Aileron"/>
                <a:ea typeface="Aileron"/>
                <a:cs typeface="Aileron"/>
                <a:sym typeface="Aileron"/>
              </a:rPr>
              <a:t>{TENTAU, NGAY}</a:t>
            </a:r>
          </a:p>
          <a:p>
            <a:pPr algn="just">
              <a:lnSpc>
                <a:spcPts val="2033"/>
              </a:lnSpc>
            </a:pPr>
            <a:r>
              <a:rPr lang="en-US" sz="1452">
                <a:solidFill>
                  <a:srgbClr val="000000"/>
                </a:solidFill>
                <a:latin typeface="Aileron"/>
                <a:ea typeface="Aileron"/>
                <a:cs typeface="Aileron"/>
                <a:sym typeface="Aileron"/>
              </a:rPr>
              <a:t>{MACHUYEN, NGAY}</a:t>
            </a:r>
          </a:p>
          <a:p>
            <a:pPr algn="ctr">
              <a:lnSpc>
                <a:spcPts val="1822"/>
              </a:lnSpc>
            </a:pPr>
          </a:p>
        </p:txBody>
      </p:sp>
      <p:sp>
        <p:nvSpPr>
          <p:cNvPr name="TextBox 12" id="12"/>
          <p:cNvSpPr txBox="true"/>
          <p:nvPr/>
        </p:nvSpPr>
        <p:spPr>
          <a:xfrm rot="0">
            <a:off x="1028700" y="2864026"/>
            <a:ext cx="5019332" cy="4084376"/>
          </a:xfrm>
          <a:prstGeom prst="rect">
            <a:avLst/>
          </a:prstGeom>
        </p:spPr>
        <p:txBody>
          <a:bodyPr anchor="t" rtlCol="false" tIns="0" lIns="0" bIns="0" rIns="0">
            <a:spAutoFit/>
          </a:bodyPr>
          <a:lstStyle/>
          <a:p>
            <a:pPr algn="just">
              <a:lnSpc>
                <a:spcPts val="3251"/>
              </a:lnSpc>
              <a:spcBef>
                <a:spcPct val="0"/>
              </a:spcBef>
            </a:pPr>
            <a:r>
              <a:rPr lang="en-US" b="true" sz="2322">
                <a:solidFill>
                  <a:srgbClr val="000000"/>
                </a:solidFill>
                <a:latin typeface="Aileron Bold"/>
                <a:ea typeface="Aileron Bold"/>
                <a:cs typeface="Aileron Bold"/>
                <a:sym typeface="Aileron Bold"/>
              </a:rPr>
              <a:t>Câu 1: </a:t>
            </a:r>
            <a:r>
              <a:rPr lang="en-US" b="true" sz="2322">
                <a:solidFill>
                  <a:srgbClr val="000000"/>
                </a:solidFill>
                <a:latin typeface="Aileron Bold"/>
                <a:ea typeface="Aileron Bold"/>
                <a:cs typeface="Aileron Bold"/>
                <a:sym typeface="Aileron Bold"/>
              </a:rPr>
              <a:t>Cho lược đồ CSDL</a:t>
            </a:r>
          </a:p>
          <a:p>
            <a:pPr algn="just">
              <a:lnSpc>
                <a:spcPts val="3251"/>
              </a:lnSpc>
              <a:spcBef>
                <a:spcPct val="0"/>
              </a:spcBef>
            </a:pPr>
            <a:r>
              <a:rPr lang="en-US" b="true" sz="2322">
                <a:solidFill>
                  <a:srgbClr val="000000"/>
                </a:solidFill>
                <a:latin typeface="Aileron Bold"/>
                <a:ea typeface="Aileron Bold"/>
                <a:cs typeface="Aileron Bold"/>
                <a:sym typeface="Aileron Bold"/>
              </a:rPr>
              <a:t>Q(TENTAU,LOAITAU,MACHUYEN,LUONGHANG,BENCANG,NGAY)</a:t>
            </a:r>
          </a:p>
          <a:p>
            <a:pPr algn="just">
              <a:lnSpc>
                <a:spcPts val="3251"/>
              </a:lnSpc>
              <a:spcBef>
                <a:spcPct val="0"/>
              </a:spcBef>
            </a:pPr>
            <a:r>
              <a:rPr lang="en-US" b="true" sz="2322">
                <a:solidFill>
                  <a:srgbClr val="000000"/>
                </a:solidFill>
                <a:latin typeface="Aileron Bold"/>
                <a:ea typeface="Aileron Bold"/>
                <a:cs typeface="Aileron Bold"/>
                <a:sym typeface="Aileron Bold"/>
              </a:rPr>
              <a:t>F={TENTAU → LOAITAU</a:t>
            </a:r>
          </a:p>
          <a:p>
            <a:pPr algn="just">
              <a:lnSpc>
                <a:spcPts val="3251"/>
              </a:lnSpc>
              <a:spcBef>
                <a:spcPct val="0"/>
              </a:spcBef>
            </a:pPr>
            <a:r>
              <a:rPr lang="en-US" b="true" sz="2322">
                <a:solidFill>
                  <a:srgbClr val="000000"/>
                </a:solidFill>
                <a:latin typeface="Aileron Bold"/>
                <a:ea typeface="Aileron Bold"/>
                <a:cs typeface="Aileron Bold"/>
                <a:sym typeface="Aileron Bold"/>
              </a:rPr>
              <a:t>MACHUYEN→TENTAU, LUONGHANG</a:t>
            </a:r>
          </a:p>
          <a:p>
            <a:pPr algn="just">
              <a:lnSpc>
                <a:spcPts val="3251"/>
              </a:lnSpc>
              <a:spcBef>
                <a:spcPct val="0"/>
              </a:spcBef>
            </a:pPr>
            <a:r>
              <a:rPr lang="en-US" b="true" sz="2322">
                <a:solidFill>
                  <a:srgbClr val="000000"/>
                </a:solidFill>
                <a:latin typeface="Aileron Bold"/>
                <a:ea typeface="Aileron Bold"/>
                <a:cs typeface="Aileron Bold"/>
                <a:sym typeface="Aileron Bold"/>
              </a:rPr>
              <a:t>TENTAU,NGAY→BENCANG, MACHUYEN}</a:t>
            </a:r>
          </a:p>
          <a:p>
            <a:pPr algn="just">
              <a:lnSpc>
                <a:spcPts val="3251"/>
              </a:lnSpc>
              <a:spcBef>
                <a:spcPct val="0"/>
              </a:spcBef>
            </a:pPr>
            <a:r>
              <a:rPr lang="en-US" b="true" sz="2322">
                <a:solidFill>
                  <a:srgbClr val="000000"/>
                </a:solidFill>
                <a:latin typeface="Aileron Bold"/>
                <a:ea typeface="Aileron Bold"/>
                <a:cs typeface="Aileron Bold"/>
                <a:sym typeface="Aileron Bold"/>
              </a:rPr>
              <a:t>a) Hãy tìm tập phủ tối thiểu của F</a:t>
            </a:r>
          </a:p>
          <a:p>
            <a:pPr algn="just">
              <a:lnSpc>
                <a:spcPts val="3251"/>
              </a:lnSpc>
              <a:spcBef>
                <a:spcPct val="0"/>
              </a:spcBef>
            </a:pPr>
            <a:r>
              <a:rPr lang="en-US" b="true" sz="2322">
                <a:solidFill>
                  <a:srgbClr val="000000"/>
                </a:solidFill>
                <a:latin typeface="Aileron Bold"/>
                <a:ea typeface="Aileron Bold"/>
                <a:cs typeface="Aileron Bold"/>
                <a:sym typeface="Aileron Bold"/>
              </a:rPr>
              <a:t>b) Tìm tất cả các khóa của Q</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- 23674111</a:t>
            </a:r>
          </a:p>
        </p:txBody>
      </p:sp>
      <p:sp>
        <p:nvSpPr>
          <p:cNvPr name="Freeform 10" id="10"/>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70927" y="1310895"/>
            <a:ext cx="7550241" cy="3873498"/>
          </a:xfrm>
          <a:prstGeom prst="rect">
            <a:avLst/>
          </a:prstGeom>
        </p:spPr>
        <p:txBody>
          <a:bodyPr anchor="t" rtlCol="false" tIns="0" lIns="0" bIns="0" rIns="0">
            <a:spAutoFit/>
          </a:bodyPr>
          <a:lstStyle/>
          <a:p>
            <a:pPr algn="just">
              <a:lnSpc>
                <a:spcPts val="2800"/>
              </a:lnSpc>
            </a:pPr>
            <a:r>
              <a:rPr lang="en-US" sz="2000" b="true">
                <a:solidFill>
                  <a:srgbClr val="021828"/>
                </a:solidFill>
                <a:latin typeface="Aileron Bold"/>
                <a:ea typeface="Aileron Bold"/>
                <a:cs typeface="Aileron Bold"/>
                <a:sym typeface="Aileron Bold"/>
              </a:rPr>
              <a:t>Câu 2/ Q(A,B,C,D,E,G)</a:t>
            </a:r>
          </a:p>
          <a:p>
            <a:pPr algn="just">
              <a:lnSpc>
                <a:spcPts val="2800"/>
              </a:lnSpc>
            </a:pPr>
            <a:r>
              <a:rPr lang="en-US" sz="2000" b="true">
                <a:solidFill>
                  <a:srgbClr val="021828"/>
                </a:solidFill>
                <a:latin typeface="Aileron Bold"/>
                <a:ea typeface="Aileron Bold"/>
                <a:cs typeface="Aileron Bold"/>
                <a:sym typeface="Aileron Bold"/>
              </a:rPr>
              <a:t>Cho F={AB→C;C→A;BC→D;ACD→B;D→EG;BE→C;CG→BD;CE → AG} X={B,D}, </a:t>
            </a:r>
          </a:p>
          <a:p>
            <a:pPr algn="just">
              <a:lnSpc>
                <a:spcPts val="2800"/>
              </a:lnSpc>
            </a:pPr>
            <a:r>
              <a:rPr lang="en-US" sz="2000" b="true">
                <a:solidFill>
                  <a:srgbClr val="021828"/>
                </a:solidFill>
                <a:latin typeface="Aileron Bold"/>
                <a:ea typeface="Aileron Bold"/>
                <a:cs typeface="Aileron Bold"/>
                <a:sym typeface="Aileron Bold"/>
              </a:rPr>
              <a:t>X⁺=?</a:t>
            </a:r>
          </a:p>
          <a:p>
            <a:pPr algn="just">
              <a:lnSpc>
                <a:spcPts val="2800"/>
              </a:lnSpc>
            </a:pPr>
            <a:r>
              <a:rPr lang="en-US" sz="2000" b="true">
                <a:solidFill>
                  <a:srgbClr val="021828"/>
                </a:solidFill>
                <a:latin typeface="Aileron Bold"/>
                <a:ea typeface="Aileron Bold"/>
                <a:cs typeface="Aileron Bold"/>
                <a:sym typeface="Aileron Bold"/>
              </a:rPr>
              <a:t>Y={C,G}, Y⁺=?</a:t>
            </a:r>
          </a:p>
          <a:p>
            <a:pPr algn="just">
              <a:lnSpc>
                <a:spcPts val="2800"/>
              </a:lnSpc>
            </a:pPr>
          </a:p>
          <a:p>
            <a:pPr algn="just">
              <a:lnSpc>
                <a:spcPts val="2800"/>
              </a:lnSpc>
            </a:pPr>
            <a:r>
              <a:rPr lang="en-US" sz="2000" b="true">
                <a:solidFill>
                  <a:srgbClr val="021828"/>
                </a:solidFill>
                <a:latin typeface="Aileron Bold"/>
                <a:ea typeface="Aileron Bold"/>
                <a:cs typeface="Aileron Bold"/>
                <a:sym typeface="Aileron Bold"/>
              </a:rPr>
              <a:t>Giải :</a:t>
            </a:r>
          </a:p>
          <a:p>
            <a:pPr algn="just">
              <a:lnSpc>
                <a:spcPts val="2800"/>
              </a:lnSpc>
              <a:spcBef>
                <a:spcPct val="0"/>
              </a:spcBef>
            </a:pPr>
          </a:p>
          <a:p>
            <a:pPr algn="just">
              <a:lnSpc>
                <a:spcPts val="2800"/>
              </a:lnSpc>
              <a:spcBef>
                <a:spcPct val="0"/>
              </a:spcBef>
            </a:pPr>
          </a:p>
          <a:p>
            <a:pPr algn="just">
              <a:lnSpc>
                <a:spcPts val="2800"/>
              </a:lnSpc>
              <a:spcBef>
                <a:spcPct val="0"/>
              </a:spcBef>
            </a:pPr>
          </a:p>
          <a:p>
            <a:pPr algn="just">
              <a:lnSpc>
                <a:spcPts val="2800"/>
              </a:lnSpc>
              <a:spcBef>
                <a:spcPct val="0"/>
              </a:spcBef>
            </a:pPr>
          </a:p>
        </p:txBody>
      </p:sp>
      <p:sp>
        <p:nvSpPr>
          <p:cNvPr name="TextBox 12" id="12"/>
          <p:cNvSpPr txBox="true"/>
          <p:nvPr/>
        </p:nvSpPr>
        <p:spPr>
          <a:xfrm rot="0">
            <a:off x="3470927" y="3867293"/>
            <a:ext cx="6785134" cy="5194933"/>
          </a:xfrm>
          <a:prstGeom prst="rect">
            <a:avLst/>
          </a:prstGeom>
        </p:spPr>
        <p:txBody>
          <a:bodyPr anchor="t" rtlCol="false" tIns="0" lIns="0" bIns="0" rIns="0">
            <a:spAutoFit/>
          </a:bodyPr>
          <a:lstStyle/>
          <a:p>
            <a:pPr algn="l">
              <a:lnSpc>
                <a:spcPts val="2940"/>
              </a:lnSpc>
              <a:spcBef>
                <a:spcPct val="0"/>
              </a:spcBef>
            </a:pPr>
            <a:r>
              <a:rPr lang="en-US" sz="2100">
                <a:solidFill>
                  <a:srgbClr val="021828"/>
                </a:solidFill>
                <a:latin typeface="Aileron"/>
                <a:ea typeface="Aileron"/>
                <a:cs typeface="Aileron"/>
                <a:sym typeface="Aileron"/>
              </a:rPr>
              <a:t>-Tìm</a:t>
            </a:r>
            <a:r>
              <a:rPr lang="en-US" sz="2100">
                <a:solidFill>
                  <a:srgbClr val="021828"/>
                </a:solidFill>
                <a:latin typeface="Aileron"/>
                <a:ea typeface="Aileron"/>
                <a:cs typeface="Aileron"/>
                <a:sym typeface="Aileron"/>
              </a:rPr>
              <a:t> X⁺</a:t>
            </a:r>
          </a:p>
          <a:p>
            <a:pPr algn="l">
              <a:lnSpc>
                <a:spcPts val="2940"/>
              </a:lnSpc>
              <a:spcBef>
                <a:spcPct val="0"/>
              </a:spcBef>
            </a:pPr>
            <a:r>
              <a:rPr lang="en-US" sz="2100">
                <a:solidFill>
                  <a:srgbClr val="021828"/>
                </a:solidFill>
                <a:latin typeface="Aileron"/>
                <a:ea typeface="Aileron"/>
                <a:cs typeface="Aileron"/>
                <a:sym typeface="Aileron"/>
              </a:rPr>
              <a:t>X⁺ = {BD}⁺</a:t>
            </a:r>
          </a:p>
          <a:p>
            <a:pPr algn="l">
              <a:lnSpc>
                <a:spcPts val="2940"/>
              </a:lnSpc>
              <a:spcBef>
                <a:spcPct val="0"/>
              </a:spcBef>
            </a:pPr>
            <a:r>
              <a:rPr lang="en-US" sz="2100">
                <a:solidFill>
                  <a:srgbClr val="021828"/>
                </a:solidFill>
                <a:latin typeface="Aileron"/>
                <a:ea typeface="Aileron"/>
                <a:cs typeface="Aileron"/>
                <a:sym typeface="Aileron"/>
              </a:rPr>
              <a:t>X₀ = BD</a:t>
            </a:r>
          </a:p>
          <a:p>
            <a:pPr algn="l">
              <a:lnSpc>
                <a:spcPts val="2940"/>
              </a:lnSpc>
              <a:spcBef>
                <a:spcPct val="0"/>
              </a:spcBef>
            </a:pPr>
            <a:r>
              <a:rPr lang="en-US" sz="2100">
                <a:solidFill>
                  <a:srgbClr val="021828"/>
                </a:solidFill>
                <a:latin typeface="Aileron"/>
                <a:ea typeface="Aileron"/>
                <a:cs typeface="Aileron"/>
                <a:sym typeface="Aileron"/>
              </a:rPr>
              <a:t>Xét AB → C: không thỏa mãn </a:t>
            </a:r>
          </a:p>
          <a:p>
            <a:pPr algn="l">
              <a:lnSpc>
                <a:spcPts val="2940"/>
              </a:lnSpc>
              <a:spcBef>
                <a:spcPct val="0"/>
              </a:spcBef>
            </a:pPr>
            <a:r>
              <a:rPr lang="en-US" sz="2100">
                <a:solidFill>
                  <a:srgbClr val="021828"/>
                </a:solidFill>
                <a:latin typeface="Aileron"/>
                <a:ea typeface="Aileron"/>
                <a:cs typeface="Aileron"/>
                <a:sym typeface="Aileron"/>
              </a:rPr>
              <a:t>Xét C → A: không thỏa mãn </a:t>
            </a:r>
          </a:p>
          <a:p>
            <a:pPr algn="l">
              <a:lnSpc>
                <a:spcPts val="2940"/>
              </a:lnSpc>
              <a:spcBef>
                <a:spcPct val="0"/>
              </a:spcBef>
            </a:pPr>
            <a:r>
              <a:rPr lang="en-US" sz="2100">
                <a:solidFill>
                  <a:srgbClr val="021828"/>
                </a:solidFill>
                <a:latin typeface="Aileron"/>
                <a:ea typeface="Aileron"/>
                <a:cs typeface="Aileron"/>
                <a:sym typeface="Aileron"/>
              </a:rPr>
              <a:t>Xét BC → D: không thỏa mãn </a:t>
            </a:r>
          </a:p>
          <a:p>
            <a:pPr algn="l">
              <a:lnSpc>
                <a:spcPts val="2940"/>
              </a:lnSpc>
              <a:spcBef>
                <a:spcPct val="0"/>
              </a:spcBef>
            </a:pPr>
            <a:r>
              <a:rPr lang="en-US" sz="2100">
                <a:solidFill>
                  <a:srgbClr val="021828"/>
                </a:solidFill>
                <a:latin typeface="Aileron"/>
                <a:ea typeface="Aileron"/>
                <a:cs typeface="Aileron"/>
                <a:sym typeface="Aileron"/>
              </a:rPr>
              <a:t>Xét ACD → B: không thỏa mãn </a:t>
            </a:r>
          </a:p>
          <a:p>
            <a:pPr algn="l">
              <a:lnSpc>
                <a:spcPts val="2940"/>
              </a:lnSpc>
              <a:spcBef>
                <a:spcPct val="0"/>
              </a:spcBef>
            </a:pPr>
            <a:r>
              <a:rPr lang="en-US" sz="2100">
                <a:solidFill>
                  <a:srgbClr val="021828"/>
                </a:solidFill>
                <a:latin typeface="Aileron"/>
                <a:ea typeface="Aileron"/>
                <a:cs typeface="Aileron"/>
                <a:sym typeface="Aileron"/>
              </a:rPr>
              <a:t>Xét D → EG thỏa mãn nên X₁ = BD ∪ EG = BDEG</a:t>
            </a:r>
          </a:p>
          <a:p>
            <a:pPr algn="l">
              <a:lnSpc>
                <a:spcPts val="2940"/>
              </a:lnSpc>
              <a:spcBef>
                <a:spcPct val="0"/>
              </a:spcBef>
            </a:pPr>
            <a:r>
              <a:rPr lang="en-US" sz="2100">
                <a:solidFill>
                  <a:srgbClr val="021828"/>
                </a:solidFill>
                <a:latin typeface="Aileron"/>
                <a:ea typeface="Aileron"/>
                <a:cs typeface="Aileron"/>
                <a:sym typeface="Aileron"/>
              </a:rPr>
              <a:t>Xét BE → C thỏa mãn nên X₂ = BDEG ∪ C = BCDEG</a:t>
            </a:r>
          </a:p>
          <a:p>
            <a:pPr algn="l">
              <a:lnSpc>
                <a:spcPts val="2940"/>
              </a:lnSpc>
              <a:spcBef>
                <a:spcPct val="0"/>
              </a:spcBef>
            </a:pPr>
            <a:r>
              <a:rPr lang="en-US" sz="2100">
                <a:solidFill>
                  <a:srgbClr val="021828"/>
                </a:solidFill>
                <a:latin typeface="Aileron"/>
                <a:ea typeface="Aileron"/>
                <a:cs typeface="Aileron"/>
                <a:sym typeface="Aileron"/>
              </a:rPr>
              <a:t>Xét CG → BD đã thỏa mãn </a:t>
            </a:r>
          </a:p>
          <a:p>
            <a:pPr algn="l">
              <a:lnSpc>
                <a:spcPts val="2940"/>
              </a:lnSpc>
              <a:spcBef>
                <a:spcPct val="0"/>
              </a:spcBef>
            </a:pPr>
            <a:r>
              <a:rPr lang="en-US" sz="2100">
                <a:solidFill>
                  <a:srgbClr val="021828"/>
                </a:solidFill>
                <a:latin typeface="Aileron"/>
                <a:ea typeface="Aileron"/>
                <a:cs typeface="Aileron"/>
                <a:sym typeface="Aileron"/>
              </a:rPr>
              <a:t>Xét CE → AG thỏa mãn nên X₃ = BCDEG ∪ AG = ABCDEG</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Vậy X⁺ = {BD}⁺ = {A, B, C, D, E, G}</a:t>
            </a:r>
          </a:p>
          <a:p>
            <a:pPr algn="l">
              <a:lnSpc>
                <a:spcPts val="2940"/>
              </a:lnSpc>
              <a:spcBef>
                <a:spcPct val="0"/>
              </a:spcBef>
            </a:pPr>
          </a:p>
        </p:txBody>
      </p:sp>
      <p:sp>
        <p:nvSpPr>
          <p:cNvPr name="TextBox 13" id="13"/>
          <p:cNvSpPr txBox="true"/>
          <p:nvPr/>
        </p:nvSpPr>
        <p:spPr>
          <a:xfrm rot="0">
            <a:off x="11572745" y="981075"/>
            <a:ext cx="6665833" cy="8538208"/>
          </a:xfrm>
          <a:prstGeom prst="rect">
            <a:avLst/>
          </a:prstGeom>
        </p:spPr>
        <p:txBody>
          <a:bodyPr anchor="t" rtlCol="false" tIns="0" lIns="0" bIns="0" rIns="0">
            <a:spAutoFit/>
          </a:bodyPr>
          <a:lstStyle/>
          <a:p>
            <a:pPr algn="l">
              <a:lnSpc>
                <a:spcPts val="2940"/>
              </a:lnSpc>
            </a:pPr>
            <a:r>
              <a:rPr lang="en-US" sz="2100">
                <a:solidFill>
                  <a:srgbClr val="021828"/>
                </a:solidFill>
                <a:latin typeface="Aileron"/>
                <a:ea typeface="Aileron"/>
                <a:cs typeface="Aileron"/>
                <a:sym typeface="Aileron"/>
              </a:rPr>
              <a:t>-Tìm Y⁺</a:t>
            </a:r>
          </a:p>
          <a:p>
            <a:pPr algn="l">
              <a:lnSpc>
                <a:spcPts val="2940"/>
              </a:lnSpc>
            </a:pPr>
            <a:r>
              <a:rPr lang="en-US" sz="2100">
                <a:solidFill>
                  <a:srgbClr val="021828"/>
                </a:solidFill>
                <a:latin typeface="Aileron"/>
                <a:ea typeface="Aileron"/>
                <a:cs typeface="Aileron"/>
                <a:sym typeface="Aileron"/>
              </a:rPr>
              <a:t>Y⁺ = {C, G}⁺</a:t>
            </a:r>
          </a:p>
          <a:p>
            <a:pPr algn="l">
              <a:lnSpc>
                <a:spcPts val="2940"/>
              </a:lnSpc>
            </a:pPr>
            <a:r>
              <a:rPr lang="en-US" sz="2100">
                <a:solidFill>
                  <a:srgbClr val="021828"/>
                </a:solidFill>
                <a:latin typeface="Aileron"/>
                <a:ea typeface="Aileron"/>
                <a:cs typeface="Aileron"/>
                <a:sym typeface="Aileron"/>
              </a:rPr>
              <a:t> Y₀ = G</a:t>
            </a:r>
          </a:p>
          <a:p>
            <a:pPr algn="l">
              <a:lnSpc>
                <a:spcPts val="2940"/>
              </a:lnSpc>
            </a:pPr>
            <a:r>
              <a:rPr lang="en-US" sz="2100">
                <a:solidFill>
                  <a:srgbClr val="021828"/>
                </a:solidFill>
                <a:latin typeface="Aileron"/>
                <a:ea typeface="Aileron"/>
                <a:cs typeface="Aileron"/>
                <a:sym typeface="Aileron"/>
              </a:rPr>
              <a:t>Xét AB → C: không thỏa mãn </a:t>
            </a:r>
          </a:p>
          <a:p>
            <a:pPr algn="l">
              <a:lnSpc>
                <a:spcPts val="2940"/>
              </a:lnSpc>
            </a:pPr>
            <a:r>
              <a:rPr lang="en-US" sz="2100">
                <a:solidFill>
                  <a:srgbClr val="021828"/>
                </a:solidFill>
                <a:latin typeface="Aileron"/>
                <a:ea typeface="Aileron"/>
                <a:cs typeface="Aileron"/>
                <a:sym typeface="Aileron"/>
              </a:rPr>
              <a:t>Xét C → A thỏa mãn nên Y₁ = CG ∪ A = ACG</a:t>
            </a:r>
          </a:p>
          <a:p>
            <a:pPr algn="l">
              <a:lnSpc>
                <a:spcPts val="2940"/>
              </a:lnSpc>
            </a:pPr>
            <a:r>
              <a:rPr lang="en-US" sz="2100">
                <a:solidFill>
                  <a:srgbClr val="021828"/>
                </a:solidFill>
                <a:latin typeface="Aileron"/>
                <a:ea typeface="Aileron"/>
                <a:cs typeface="Aileron"/>
                <a:sym typeface="Aileron"/>
              </a:rPr>
              <a:t>Xét BC → D: không thỏa mãn</a:t>
            </a:r>
          </a:p>
          <a:p>
            <a:pPr algn="l">
              <a:lnSpc>
                <a:spcPts val="2940"/>
              </a:lnSpc>
            </a:pPr>
            <a:r>
              <a:rPr lang="en-US" sz="2100">
                <a:solidFill>
                  <a:srgbClr val="021828"/>
                </a:solidFill>
                <a:latin typeface="Aileron"/>
                <a:ea typeface="Aileron"/>
                <a:cs typeface="Aileron"/>
                <a:sym typeface="Aileron"/>
              </a:rPr>
              <a:t>Xét ACD → B: không thỏa mãn</a:t>
            </a:r>
          </a:p>
          <a:p>
            <a:pPr algn="l">
              <a:lnSpc>
                <a:spcPts val="2940"/>
              </a:lnSpc>
            </a:pPr>
            <a:r>
              <a:rPr lang="en-US" sz="2100">
                <a:solidFill>
                  <a:srgbClr val="021828"/>
                </a:solidFill>
                <a:latin typeface="Aileron"/>
                <a:ea typeface="Aileron"/>
                <a:cs typeface="Aileron"/>
                <a:sym typeface="Aileron"/>
              </a:rPr>
              <a:t>Xét D → EG: không thỏa mãn </a:t>
            </a:r>
          </a:p>
          <a:p>
            <a:pPr algn="l">
              <a:lnSpc>
                <a:spcPts val="2940"/>
              </a:lnSpc>
            </a:pPr>
            <a:r>
              <a:rPr lang="en-US" sz="2100">
                <a:solidFill>
                  <a:srgbClr val="021828"/>
                </a:solidFill>
                <a:latin typeface="Aileron"/>
                <a:ea typeface="Aileron"/>
                <a:cs typeface="Aileron"/>
                <a:sym typeface="Aileron"/>
              </a:rPr>
              <a:t>Xét BE → C: không thỏa</a:t>
            </a:r>
          </a:p>
          <a:p>
            <a:pPr algn="l">
              <a:lnSpc>
                <a:spcPts val="2940"/>
              </a:lnSpc>
            </a:pPr>
            <a:r>
              <a:rPr lang="en-US" sz="2100">
                <a:solidFill>
                  <a:srgbClr val="021828"/>
                </a:solidFill>
                <a:latin typeface="Aileron"/>
                <a:ea typeface="Aileron"/>
                <a:cs typeface="Aileron"/>
                <a:sym typeface="Aileron"/>
              </a:rPr>
              <a:t>Xét CG → BD thỏa mãn nên Y₂ = ACG ∪ BD = ABCDG</a:t>
            </a:r>
          </a:p>
          <a:p>
            <a:pPr algn="l">
              <a:lnSpc>
                <a:spcPts val="2940"/>
              </a:lnSpc>
            </a:pPr>
            <a:r>
              <a:rPr lang="en-US" sz="2100">
                <a:solidFill>
                  <a:srgbClr val="021828"/>
                </a:solidFill>
                <a:latin typeface="Aileron"/>
                <a:ea typeface="Aileron"/>
                <a:cs typeface="Aileron"/>
                <a:sym typeface="Aileron"/>
              </a:rPr>
              <a:t>Xét CE → AG: không thỏa mãn</a:t>
            </a:r>
          </a:p>
          <a:p>
            <a:pPr algn="l">
              <a:lnSpc>
                <a:spcPts val="2940"/>
              </a:lnSpc>
              <a:spcBef>
                <a:spcPct val="0"/>
              </a:spcBef>
            </a:pPr>
            <a:r>
              <a:rPr lang="en-US" sz="2100">
                <a:solidFill>
                  <a:srgbClr val="021828"/>
                </a:solidFill>
                <a:latin typeface="Aileron"/>
                <a:ea typeface="Aileron"/>
                <a:cs typeface="Aileron"/>
                <a:sym typeface="Aileron"/>
              </a:rPr>
              <a:t>Lặp lạ</a:t>
            </a:r>
            <a:r>
              <a:rPr lang="en-US" sz="2100">
                <a:solidFill>
                  <a:srgbClr val="021828"/>
                </a:solidFill>
                <a:latin typeface="Aileron"/>
                <a:ea typeface="Aileron"/>
                <a:cs typeface="Aileron"/>
                <a:sym typeface="Aileron"/>
              </a:rPr>
              <a:t>i lần 2</a:t>
            </a:r>
          </a:p>
          <a:p>
            <a:pPr algn="l">
              <a:lnSpc>
                <a:spcPts val="2940"/>
              </a:lnSpc>
              <a:spcBef>
                <a:spcPct val="0"/>
              </a:spcBef>
            </a:pPr>
            <a:r>
              <a:rPr lang="en-US" sz="2100">
                <a:solidFill>
                  <a:srgbClr val="021828"/>
                </a:solidFill>
                <a:latin typeface="Aileron"/>
                <a:ea typeface="Aileron"/>
                <a:cs typeface="Aileron"/>
                <a:sym typeface="Aileron"/>
              </a:rPr>
              <a:t>Xét AB → C: đã thỏa mãn</a:t>
            </a:r>
          </a:p>
          <a:p>
            <a:pPr algn="l">
              <a:lnSpc>
                <a:spcPts val="2940"/>
              </a:lnSpc>
              <a:spcBef>
                <a:spcPct val="0"/>
              </a:spcBef>
            </a:pPr>
            <a:r>
              <a:rPr lang="en-US" sz="2100">
                <a:solidFill>
                  <a:srgbClr val="021828"/>
                </a:solidFill>
                <a:latin typeface="Aileron"/>
                <a:ea typeface="Aileron"/>
                <a:cs typeface="Aileron"/>
                <a:sym typeface="Aileron"/>
              </a:rPr>
              <a:t>Xét C → A: đã thỏa mãn</a:t>
            </a:r>
          </a:p>
          <a:p>
            <a:pPr algn="l">
              <a:lnSpc>
                <a:spcPts val="2940"/>
              </a:lnSpc>
              <a:spcBef>
                <a:spcPct val="0"/>
              </a:spcBef>
            </a:pPr>
            <a:r>
              <a:rPr lang="en-US" sz="2100">
                <a:solidFill>
                  <a:srgbClr val="021828"/>
                </a:solidFill>
                <a:latin typeface="Aileron"/>
                <a:ea typeface="Aileron"/>
                <a:cs typeface="Aileron"/>
                <a:sym typeface="Aileron"/>
              </a:rPr>
              <a:t>Xét BC → D: đã thỏa mãn</a:t>
            </a:r>
          </a:p>
          <a:p>
            <a:pPr algn="l">
              <a:lnSpc>
                <a:spcPts val="2940"/>
              </a:lnSpc>
              <a:spcBef>
                <a:spcPct val="0"/>
              </a:spcBef>
            </a:pPr>
            <a:r>
              <a:rPr lang="en-US" sz="2100">
                <a:solidFill>
                  <a:srgbClr val="021828"/>
                </a:solidFill>
                <a:latin typeface="Aileron"/>
                <a:ea typeface="Aileron"/>
                <a:cs typeface="Aileron"/>
                <a:sym typeface="Aileron"/>
              </a:rPr>
              <a:t>Xét ACD → B: đã thỏa mãn</a:t>
            </a:r>
          </a:p>
          <a:p>
            <a:pPr algn="l">
              <a:lnSpc>
                <a:spcPts val="2940"/>
              </a:lnSpc>
              <a:spcBef>
                <a:spcPct val="0"/>
              </a:spcBef>
            </a:pPr>
            <a:r>
              <a:rPr lang="en-US" sz="2100">
                <a:solidFill>
                  <a:srgbClr val="021828"/>
                </a:solidFill>
                <a:latin typeface="Aileron"/>
                <a:ea typeface="Aileron"/>
                <a:cs typeface="Aileron"/>
                <a:sym typeface="Aileron"/>
              </a:rPr>
              <a:t>Xét D → EG thỏa mãn nên Y₃ = ABCDG ∪ EG = ABCDEG</a:t>
            </a:r>
          </a:p>
          <a:p>
            <a:pPr algn="l">
              <a:lnSpc>
                <a:spcPts val="2940"/>
              </a:lnSpc>
              <a:spcBef>
                <a:spcPct val="0"/>
              </a:spcBef>
            </a:pPr>
            <a:r>
              <a:rPr lang="en-US" sz="2100">
                <a:solidFill>
                  <a:srgbClr val="021828"/>
                </a:solidFill>
                <a:latin typeface="Aileron"/>
                <a:ea typeface="Aileron"/>
                <a:cs typeface="Aileron"/>
                <a:sym typeface="Aileron"/>
              </a:rPr>
              <a:t>Xét BE → C: đã thỏa mãn</a:t>
            </a:r>
          </a:p>
          <a:p>
            <a:pPr algn="l">
              <a:lnSpc>
                <a:spcPts val="2940"/>
              </a:lnSpc>
              <a:spcBef>
                <a:spcPct val="0"/>
              </a:spcBef>
            </a:pPr>
            <a:r>
              <a:rPr lang="en-US" sz="2100">
                <a:solidFill>
                  <a:srgbClr val="021828"/>
                </a:solidFill>
                <a:latin typeface="Aileron"/>
                <a:ea typeface="Aileron"/>
                <a:cs typeface="Aileron"/>
                <a:sym typeface="Aileron"/>
              </a:rPr>
              <a:t>Xét CG → BD: đã thỏa mãn</a:t>
            </a:r>
          </a:p>
          <a:p>
            <a:pPr algn="l">
              <a:lnSpc>
                <a:spcPts val="2940"/>
              </a:lnSpc>
              <a:spcBef>
                <a:spcPct val="0"/>
              </a:spcBef>
            </a:pPr>
            <a:r>
              <a:rPr lang="en-US" sz="2100">
                <a:solidFill>
                  <a:srgbClr val="021828"/>
                </a:solidFill>
                <a:latin typeface="Aileron"/>
                <a:ea typeface="Aileron"/>
                <a:cs typeface="Aileron"/>
                <a:sym typeface="Aileron"/>
              </a:rPr>
              <a:t>Xét CE → AG: đã thỏa mãn</a:t>
            </a:r>
          </a:p>
          <a:p>
            <a:pPr algn="l">
              <a:lnSpc>
                <a:spcPts val="2940"/>
              </a:lnSpc>
              <a:spcBef>
                <a:spcPct val="0"/>
              </a:spcBef>
            </a:pPr>
            <a:r>
              <a:rPr lang="en-US" sz="2100">
                <a:solidFill>
                  <a:srgbClr val="021828"/>
                </a:solidFill>
                <a:latin typeface="Aileron"/>
                <a:ea typeface="Aileron"/>
                <a:cs typeface="Aileron"/>
                <a:sym typeface="Aileron"/>
              </a:rPr>
              <a:t>Kết thúc</a:t>
            </a:r>
          </a:p>
          <a:p>
            <a:pPr algn="l">
              <a:lnSpc>
                <a:spcPts val="2940"/>
              </a:lnSpc>
              <a:spcBef>
                <a:spcPct val="0"/>
              </a:spcBef>
            </a:pPr>
            <a:r>
              <a:rPr lang="en-US" sz="2100">
                <a:solidFill>
                  <a:srgbClr val="021828"/>
                </a:solidFill>
                <a:latin typeface="Aileron"/>
                <a:ea typeface="Aileron"/>
                <a:cs typeface="Aileron"/>
                <a:sym typeface="Aileron"/>
              </a:rPr>
              <a:t> Vậy Y⁺ = {C, G}⁺ = {A, B, C, D, E, G}</a:t>
            </a:r>
          </a:p>
          <a:p>
            <a:pPr algn="l">
              <a:lnSpc>
                <a:spcPts val="294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9650" y="10287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 Câu 3/ cho lược đồ quan hệ Q và tập phụ thuộc hàm F </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7" id="7"/>
          <p:cNvSpPr txBox="true"/>
          <p:nvPr/>
        </p:nvSpPr>
        <p:spPr>
          <a:xfrm rot="0">
            <a:off x="598503" y="2704105"/>
            <a:ext cx="7774597" cy="6056899"/>
          </a:xfrm>
          <a:prstGeom prst="rect">
            <a:avLst/>
          </a:prstGeom>
        </p:spPr>
        <p:txBody>
          <a:bodyPr anchor="t" rtlCol="false" tIns="0" lIns="0" bIns="0" rIns="0">
            <a:spAutoFit/>
          </a:bodyPr>
          <a:lstStyle/>
          <a:p>
            <a:pPr algn="l">
              <a:lnSpc>
                <a:spcPts val="3730"/>
              </a:lnSpc>
              <a:spcBef>
                <a:spcPct val="0"/>
              </a:spcBef>
            </a:pPr>
            <a:r>
              <a:rPr lang="en-US" b="true" sz="2664">
                <a:solidFill>
                  <a:srgbClr val="000000"/>
                </a:solidFill>
                <a:latin typeface="Aileron Bold"/>
                <a:ea typeface="Aileron Bold"/>
                <a:cs typeface="Aileron Bold"/>
                <a:sym typeface="Aileron Bold"/>
              </a:rPr>
              <a:t>a) F={AB→E;AG→I;BE→I;E→G;GI→ H} chứ</a:t>
            </a:r>
            <a:r>
              <a:rPr lang="en-US" b="true" sz="2664">
                <a:solidFill>
                  <a:srgbClr val="000000"/>
                </a:solidFill>
                <a:latin typeface="Aileron Bold"/>
                <a:ea typeface="Aileron Bold"/>
                <a:cs typeface="Aileron Bold"/>
                <a:sym typeface="Aileron Bold"/>
              </a:rPr>
              <a:t>ng minh rằng AB → GH. </a:t>
            </a:r>
          </a:p>
          <a:p>
            <a:pPr algn="l">
              <a:lnSpc>
                <a:spcPts val="3730"/>
              </a:lnSpc>
              <a:spcBef>
                <a:spcPct val="0"/>
              </a:spcBef>
            </a:pPr>
            <a:r>
              <a:rPr lang="en-US" sz="2664">
                <a:solidFill>
                  <a:srgbClr val="000000"/>
                </a:solidFill>
                <a:latin typeface="Aileron"/>
                <a:ea typeface="Aileron"/>
                <a:cs typeface="Aileron"/>
                <a:sym typeface="Aileron"/>
              </a:rPr>
              <a:t>Bước 1: AB → E (đề cho)(1)</a:t>
            </a:r>
          </a:p>
          <a:p>
            <a:pPr algn="l">
              <a:lnSpc>
                <a:spcPts val="3730"/>
              </a:lnSpc>
              <a:spcBef>
                <a:spcPct val="0"/>
              </a:spcBef>
            </a:pPr>
            <a:r>
              <a:rPr lang="en-US" sz="2664">
                <a:solidFill>
                  <a:srgbClr val="000000"/>
                </a:solidFill>
                <a:latin typeface="Aileron"/>
                <a:ea typeface="Aileron"/>
                <a:cs typeface="Aileron"/>
                <a:sym typeface="Aileron"/>
              </a:rPr>
              <a:t>Bước 2: E → G (đề cho)(2)</a:t>
            </a:r>
          </a:p>
          <a:p>
            <a:pPr algn="l">
              <a:lnSpc>
                <a:spcPts val="3730"/>
              </a:lnSpc>
              <a:spcBef>
                <a:spcPct val="0"/>
              </a:spcBef>
            </a:pPr>
            <a:r>
              <a:rPr lang="en-US" sz="2664">
                <a:solidFill>
                  <a:srgbClr val="000000"/>
                </a:solidFill>
                <a:latin typeface="Aileron"/>
                <a:ea typeface="Aileron"/>
                <a:cs typeface="Aileron"/>
                <a:sym typeface="Aileron"/>
              </a:rPr>
              <a:t>Từ (1) và (2) suy ra AB → G (theo Bắc cầu)</a:t>
            </a:r>
          </a:p>
          <a:p>
            <a:pPr algn="l">
              <a:lnSpc>
                <a:spcPts val="3730"/>
              </a:lnSpc>
              <a:spcBef>
                <a:spcPct val="0"/>
              </a:spcBef>
            </a:pPr>
            <a:r>
              <a:rPr lang="en-US" sz="2664">
                <a:solidFill>
                  <a:srgbClr val="000000"/>
                </a:solidFill>
                <a:latin typeface="Aileron"/>
                <a:ea typeface="Aileron"/>
                <a:cs typeface="Aileron"/>
                <a:sym typeface="Aileron"/>
              </a:rPr>
              <a:t>Bước 3: AB → G (từ bước 2)</a:t>
            </a:r>
          </a:p>
          <a:p>
            <a:pPr algn="l">
              <a:lnSpc>
                <a:spcPts val="3730"/>
              </a:lnSpc>
              <a:spcBef>
                <a:spcPct val="0"/>
              </a:spcBef>
            </a:pPr>
            <a:r>
              <a:rPr lang="en-US" sz="2664">
                <a:solidFill>
                  <a:srgbClr val="000000"/>
                </a:solidFill>
                <a:latin typeface="Aileron"/>
                <a:ea typeface="Aileron"/>
                <a:cs typeface="Aileron"/>
                <a:sym typeface="Aileron"/>
              </a:rPr>
              <a:t>A có trong AB và AG→I suy ra AB → I (Theo Bổ sung)</a:t>
            </a:r>
          </a:p>
          <a:p>
            <a:pPr algn="l">
              <a:lnSpc>
                <a:spcPts val="3730"/>
              </a:lnSpc>
              <a:spcBef>
                <a:spcPct val="0"/>
              </a:spcBef>
            </a:pPr>
            <a:r>
              <a:rPr lang="en-US" sz="2664">
                <a:solidFill>
                  <a:srgbClr val="000000"/>
                </a:solidFill>
                <a:latin typeface="Aileron"/>
                <a:ea typeface="Aileron"/>
                <a:cs typeface="Aileron"/>
                <a:sym typeface="Aileron"/>
              </a:rPr>
              <a:t>Bước 4: AB → G và AB → I ⇒ AB → GI (Theo Hợp)</a:t>
            </a:r>
          </a:p>
          <a:p>
            <a:pPr algn="l">
              <a:lnSpc>
                <a:spcPts val="3730"/>
              </a:lnSpc>
              <a:spcBef>
                <a:spcPct val="0"/>
              </a:spcBef>
            </a:pPr>
            <a:r>
              <a:rPr lang="en-US" sz="2664">
                <a:solidFill>
                  <a:srgbClr val="000000"/>
                </a:solidFill>
                <a:latin typeface="Aileron"/>
                <a:ea typeface="Aileron"/>
                <a:cs typeface="Aileron"/>
                <a:sym typeface="Aileron"/>
              </a:rPr>
              <a:t>Bước 5: AB → GI và GI → H ⇒ AB → H (Theo Bắc cầu)</a:t>
            </a:r>
          </a:p>
          <a:p>
            <a:pPr algn="l">
              <a:lnSpc>
                <a:spcPts val="3730"/>
              </a:lnSpc>
              <a:spcBef>
                <a:spcPct val="0"/>
              </a:spcBef>
            </a:pPr>
            <a:r>
              <a:rPr lang="en-US" sz="2664">
                <a:solidFill>
                  <a:srgbClr val="000000"/>
                </a:solidFill>
                <a:latin typeface="Aileron"/>
                <a:ea typeface="Aileron"/>
                <a:cs typeface="Aileron"/>
                <a:sym typeface="Aileron"/>
              </a:rPr>
              <a:t>Bước 6: AB → G và AB → H ⇒ AB → GH (Theo Hợp)</a:t>
            </a:r>
          </a:p>
          <a:p>
            <a:pPr algn="l">
              <a:lnSpc>
                <a:spcPts val="3730"/>
              </a:lnSpc>
              <a:spcBef>
                <a:spcPct val="0"/>
              </a:spcBef>
            </a:pPr>
          </a:p>
        </p:txBody>
      </p:sp>
      <p:sp>
        <p:nvSpPr>
          <p:cNvPr name="TextBox 8" id="8"/>
          <p:cNvSpPr txBox="true"/>
          <p:nvPr/>
        </p:nvSpPr>
        <p:spPr>
          <a:xfrm rot="0">
            <a:off x="9416507" y="2352801"/>
            <a:ext cx="8149525" cy="8227329"/>
          </a:xfrm>
          <a:prstGeom prst="rect">
            <a:avLst/>
          </a:prstGeom>
        </p:spPr>
        <p:txBody>
          <a:bodyPr anchor="t" rtlCol="false" tIns="0" lIns="0" bIns="0" rIns="0">
            <a:spAutoFit/>
          </a:bodyPr>
          <a:lstStyle/>
          <a:p>
            <a:pPr algn="l">
              <a:lnSpc>
                <a:spcPts val="3870"/>
              </a:lnSpc>
              <a:spcBef>
                <a:spcPct val="0"/>
              </a:spcBef>
            </a:pPr>
            <a:r>
              <a:rPr lang="en-US" b="true" sz="2764">
                <a:solidFill>
                  <a:srgbClr val="000000"/>
                </a:solidFill>
                <a:latin typeface="Aileron Bold"/>
                <a:ea typeface="Aileron Bold"/>
                <a:cs typeface="Aileron Bold"/>
                <a:sym typeface="Aileron Bold"/>
              </a:rPr>
              <a:t>b) F={AB→C;B→D;CD→E;CE→GH;G→A</a:t>
            </a:r>
            <a:r>
              <a:rPr lang="en-US" b="true" sz="2764">
                <a:solidFill>
                  <a:srgbClr val="000000"/>
                </a:solidFill>
                <a:latin typeface="Aileron Bold"/>
                <a:ea typeface="Aileron Bold"/>
                <a:cs typeface="Aileron Bold"/>
                <a:sym typeface="Aileron Bold"/>
              </a:rPr>
              <a:t>} chứ</a:t>
            </a:r>
            <a:r>
              <a:rPr lang="en-US" b="true" sz="2764">
                <a:solidFill>
                  <a:srgbClr val="000000"/>
                </a:solidFill>
                <a:latin typeface="Aileron Bold"/>
                <a:ea typeface="Aileron Bold"/>
                <a:cs typeface="Aileron Bold"/>
                <a:sym typeface="Aileron Bold"/>
              </a:rPr>
              <a:t>ng minh rằng AB → E; AB → G</a:t>
            </a:r>
          </a:p>
          <a:p>
            <a:pPr algn="l">
              <a:lnSpc>
                <a:spcPts val="3870"/>
              </a:lnSpc>
              <a:spcBef>
                <a:spcPct val="0"/>
              </a:spcBef>
            </a:pPr>
            <a:r>
              <a:rPr lang="en-US" sz="2764">
                <a:solidFill>
                  <a:srgbClr val="000000"/>
                </a:solidFill>
                <a:latin typeface="Aileron"/>
                <a:ea typeface="Aileron"/>
                <a:cs typeface="Aileron"/>
                <a:sym typeface="Aileron"/>
              </a:rPr>
              <a:t>1.Chứng minh AB → E</a:t>
            </a:r>
          </a:p>
          <a:p>
            <a:pPr algn="l">
              <a:lnSpc>
                <a:spcPts val="3870"/>
              </a:lnSpc>
              <a:spcBef>
                <a:spcPct val="0"/>
              </a:spcBef>
            </a:pPr>
            <a:r>
              <a:rPr lang="en-US" sz="2764">
                <a:solidFill>
                  <a:srgbClr val="000000"/>
                </a:solidFill>
                <a:latin typeface="Aileron"/>
                <a:ea typeface="Aileron"/>
                <a:cs typeface="Aileron"/>
                <a:sym typeface="Aileron"/>
              </a:rPr>
              <a:t>Bước 1: AB → C (đề cho)(1)</a:t>
            </a:r>
          </a:p>
          <a:p>
            <a:pPr algn="l">
              <a:lnSpc>
                <a:spcPts val="3870"/>
              </a:lnSpc>
              <a:spcBef>
                <a:spcPct val="0"/>
              </a:spcBef>
            </a:pPr>
            <a:r>
              <a:rPr lang="en-US" sz="2764">
                <a:solidFill>
                  <a:srgbClr val="000000"/>
                </a:solidFill>
                <a:latin typeface="Aileron"/>
                <a:ea typeface="Aileron"/>
                <a:cs typeface="Aileron"/>
                <a:sym typeface="Aileron"/>
              </a:rPr>
              <a:t>Bước 2: B → D (đề cho)(2)</a:t>
            </a:r>
          </a:p>
          <a:p>
            <a:pPr algn="l">
              <a:lnSpc>
                <a:spcPts val="3870"/>
              </a:lnSpc>
              <a:spcBef>
                <a:spcPct val="0"/>
              </a:spcBef>
            </a:pPr>
            <a:r>
              <a:rPr lang="en-US" sz="2764">
                <a:solidFill>
                  <a:srgbClr val="000000"/>
                </a:solidFill>
                <a:latin typeface="Aileron"/>
                <a:ea typeface="Aileron"/>
                <a:cs typeface="Aileron"/>
                <a:sym typeface="Aileron"/>
              </a:rPr>
              <a:t>Từ (1) và (2) suy ra AB → CD (Theo Hợp)</a:t>
            </a:r>
          </a:p>
          <a:p>
            <a:pPr algn="l">
              <a:lnSpc>
                <a:spcPts val="3870"/>
              </a:lnSpc>
              <a:spcBef>
                <a:spcPct val="0"/>
              </a:spcBef>
            </a:pPr>
            <a:r>
              <a:rPr lang="en-US" sz="2764">
                <a:solidFill>
                  <a:srgbClr val="000000"/>
                </a:solidFill>
                <a:latin typeface="Aileron"/>
                <a:ea typeface="Aileron"/>
                <a:cs typeface="Aileron"/>
                <a:sym typeface="Aileron"/>
              </a:rPr>
              <a:t>Bước 3: AB → CD và CD → E suy ra AB → E (Theo Bắc cầu)</a:t>
            </a:r>
          </a:p>
          <a:p>
            <a:pPr algn="l">
              <a:lnSpc>
                <a:spcPts val="3870"/>
              </a:lnSpc>
              <a:spcBef>
                <a:spcPct val="0"/>
              </a:spcBef>
            </a:pPr>
            <a:r>
              <a:rPr lang="en-US" sz="2764">
                <a:solidFill>
                  <a:srgbClr val="000000"/>
                </a:solidFill>
                <a:latin typeface="Aileron"/>
                <a:ea typeface="Aileron"/>
                <a:cs typeface="Aileron"/>
                <a:sym typeface="Aileron"/>
              </a:rPr>
              <a:t>2. Chứng minh AB → G</a:t>
            </a:r>
          </a:p>
          <a:p>
            <a:pPr algn="l">
              <a:lnSpc>
                <a:spcPts val="3870"/>
              </a:lnSpc>
              <a:spcBef>
                <a:spcPct val="0"/>
              </a:spcBef>
            </a:pPr>
            <a:r>
              <a:rPr lang="en-US" sz="2764">
                <a:solidFill>
                  <a:srgbClr val="000000"/>
                </a:solidFill>
                <a:latin typeface="Aileron"/>
                <a:ea typeface="Aileron"/>
                <a:cs typeface="Aileron"/>
                <a:sym typeface="Aileron"/>
              </a:rPr>
              <a:t>Bước 1: AB → C (đề cho)</a:t>
            </a:r>
          </a:p>
          <a:p>
            <a:pPr algn="l">
              <a:lnSpc>
                <a:spcPts val="3870"/>
              </a:lnSpc>
              <a:spcBef>
                <a:spcPct val="0"/>
              </a:spcBef>
            </a:pPr>
            <a:r>
              <a:rPr lang="en-US" sz="2764">
                <a:solidFill>
                  <a:srgbClr val="000000"/>
                </a:solidFill>
                <a:latin typeface="Aileron"/>
                <a:ea typeface="Aileron"/>
                <a:cs typeface="Aileron"/>
                <a:sym typeface="Aileron"/>
              </a:rPr>
              <a:t>Bước 2: AB → E (vừa chứng minh ở trên)</a:t>
            </a:r>
          </a:p>
          <a:p>
            <a:pPr algn="l">
              <a:lnSpc>
                <a:spcPts val="3870"/>
              </a:lnSpc>
              <a:spcBef>
                <a:spcPct val="0"/>
              </a:spcBef>
            </a:pPr>
            <a:r>
              <a:rPr lang="en-US" sz="2764">
                <a:solidFill>
                  <a:srgbClr val="000000"/>
                </a:solidFill>
                <a:latin typeface="Aileron"/>
                <a:ea typeface="Aileron"/>
                <a:cs typeface="Aileron"/>
                <a:sym typeface="Aileron"/>
              </a:rPr>
              <a:t>Bước 3: AB → CE (Theo Hợp)</a:t>
            </a:r>
          </a:p>
          <a:p>
            <a:pPr algn="l">
              <a:lnSpc>
                <a:spcPts val="3870"/>
              </a:lnSpc>
              <a:spcBef>
                <a:spcPct val="0"/>
              </a:spcBef>
            </a:pPr>
            <a:r>
              <a:rPr lang="en-US" sz="2764">
                <a:solidFill>
                  <a:srgbClr val="000000"/>
                </a:solidFill>
                <a:latin typeface="Aileron"/>
                <a:ea typeface="Aileron"/>
                <a:cs typeface="Aileron"/>
                <a:sym typeface="Aileron"/>
              </a:rPr>
              <a:t>Bước 4: AB → CE và CE → GH suy ra AB → GH (Theo Bắc cầu)</a:t>
            </a:r>
          </a:p>
          <a:p>
            <a:pPr algn="l">
              <a:lnSpc>
                <a:spcPts val="3870"/>
              </a:lnSpc>
              <a:spcBef>
                <a:spcPct val="0"/>
              </a:spcBef>
            </a:pPr>
            <a:r>
              <a:rPr lang="en-US" sz="2764">
                <a:solidFill>
                  <a:srgbClr val="000000"/>
                </a:solidFill>
                <a:latin typeface="Aileron"/>
                <a:ea typeface="Aileron"/>
                <a:cs typeface="Aileron"/>
                <a:sym typeface="Aileron"/>
              </a:rPr>
              <a:t>Bước 5: AB → GH suy ra AB → G (Theo Tách)</a:t>
            </a:r>
          </a:p>
          <a:p>
            <a:pPr algn="l">
              <a:lnSpc>
                <a:spcPts val="3870"/>
              </a:lnSpc>
              <a:spcBef>
                <a:spcPct val="0"/>
              </a:spcBef>
            </a:pP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27685" y="0"/>
            <a:ext cx="822105" cy="822105"/>
          </a:xfrm>
          <a:custGeom>
            <a:avLst/>
            <a:gdLst/>
            <a:ahLst/>
            <a:cxnLst/>
            <a:rect r="r" b="b" t="t" l="l"/>
            <a:pathLst>
              <a:path h="822105" w="822105">
                <a:moveTo>
                  <a:pt x="0" y="0"/>
                </a:moveTo>
                <a:lnTo>
                  <a:pt x="822105" y="0"/>
                </a:lnTo>
                <a:lnTo>
                  <a:pt x="822105" y="822105"/>
                </a:lnTo>
                <a:lnTo>
                  <a:pt x="0" y="822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0" y="822105"/>
          <a:ext cx="18288000" cy="9464895"/>
        </p:xfrm>
        <a:graphic>
          <a:graphicData uri="http://schemas.openxmlformats.org/drawingml/2006/table">
            <a:tbl>
              <a:tblPr/>
              <a:tblGrid>
                <a:gridCol w="1610891"/>
                <a:gridCol w="3115205"/>
                <a:gridCol w="2141636"/>
                <a:gridCol w="9196671"/>
                <a:gridCol w="2223597"/>
              </a:tblGrid>
              <a:tr h="1128493">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STT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TÊN THÀNH VIÊN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a:solidFill>
                            <a:srgbClr val="004AAD"/>
                          </a:solidFill>
                          <a:latin typeface="Aileron"/>
                          <a:ea typeface="Aileron"/>
                          <a:cs typeface="Aileron"/>
                          <a:sym typeface="Aileron"/>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CÔNG VIỆC THỰC HIỆN</a:t>
                      </a:r>
                      <a:r>
                        <a:rPr lang="en-US" sz="2000" b="true">
                          <a:solidFill>
                            <a:srgbClr val="004AAD"/>
                          </a:solidFill>
                          <a:latin typeface="Aileron Bold"/>
                          <a:ea typeface="Aileron Bold"/>
                          <a:cs typeface="Aileron Bold"/>
                          <a:sym typeface="Aileron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c>
                  <a:txBody>
                    <a:bodyPr anchor="t" rtlCol="false"/>
                    <a:lstStyle/>
                    <a:p>
                      <a:pPr algn="ctr">
                        <a:lnSpc>
                          <a:spcPts val="2800"/>
                        </a:lnSpc>
                        <a:defRPr/>
                      </a:pPr>
                      <a:r>
                        <a:rPr lang="en-US" sz="2000" b="true">
                          <a:solidFill>
                            <a:srgbClr val="004AAD"/>
                          </a:solidFill>
                          <a:latin typeface="Aileron Bold"/>
                          <a:ea typeface="Aileron Bold"/>
                          <a:cs typeface="Aileron Bold"/>
                          <a:sym typeface="Aileron Bold"/>
                        </a:rPr>
                        <a:t>MỨC ĐỘ HOÀN THÀNH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C5D9F3"/>
                    </a:solidFill>
                  </a:tcPr>
                </a:tc>
              </a:tr>
              <a:tr h="1436048">
                <a:tc>
                  <a:txBody>
                    <a:bodyPr anchor="t" rtlCol="false"/>
                    <a:lstStyle/>
                    <a:p>
                      <a:pPr algn="ctr">
                        <a:lnSpc>
                          <a:spcPts val="2800"/>
                        </a:lnSpc>
                        <a:defRPr/>
                      </a:pPr>
                      <a:r>
                        <a:rPr lang="en-US" sz="2000">
                          <a:solidFill>
                            <a:srgbClr val="0E2F5F"/>
                          </a:solidFill>
                          <a:latin typeface="Aileron"/>
                          <a:ea typeface="Aileron"/>
                          <a:cs typeface="Aileron"/>
                          <a:sym typeface="Aileron"/>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Thị Ngọc Ánh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23700721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38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01969">
                <a:tc>
                  <a:txBody>
                    <a:bodyPr anchor="t" rtlCol="false"/>
                    <a:lstStyle/>
                    <a:p>
                      <a:pPr algn="ctr">
                        <a:lnSpc>
                          <a:spcPts val="2800"/>
                        </a:lnSpc>
                        <a:defRPr/>
                      </a:pPr>
                      <a:r>
                        <a:rPr lang="en-US" sz="2000">
                          <a:solidFill>
                            <a:srgbClr val="0E2F5F"/>
                          </a:solidFill>
                          <a:latin typeface="Aileron"/>
                          <a:ea typeface="Aileron"/>
                          <a:cs typeface="Aileron"/>
                          <a:sym typeface="Aileron"/>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Nguyễn Lê Hồng Kiều</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23682791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42957">
                <a:tc>
                  <a:txBody>
                    <a:bodyPr anchor="t" rtlCol="false"/>
                    <a:lstStyle/>
                    <a:p>
                      <a:pPr algn="ctr">
                        <a:lnSpc>
                          <a:spcPts val="2800"/>
                        </a:lnSpc>
                        <a:defRPr/>
                      </a:pPr>
                      <a:r>
                        <a:rPr lang="en-US" sz="2000">
                          <a:solidFill>
                            <a:srgbClr val="0E2F5F"/>
                          </a:solidFill>
                          <a:latin typeface="Aileron"/>
                          <a:ea typeface="Aileron"/>
                          <a:cs typeface="Aileron"/>
                          <a:sym typeface="Ailero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r>
                        <a:rPr lang="en-US" sz="2000">
                          <a:solidFill>
                            <a:srgbClr val="0E2F5F"/>
                          </a:solidFill>
                          <a:latin typeface="Aileron"/>
                          <a:ea typeface="Aileron"/>
                          <a:cs typeface="Aileron"/>
                          <a:sym typeface="Ailero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23674111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09457">
                <a:tc>
                  <a:txBody>
                    <a:bodyPr anchor="t" rtlCol="false"/>
                    <a:lstStyle/>
                    <a:p>
                      <a:pPr algn="ctr">
                        <a:lnSpc>
                          <a:spcPts val="2800"/>
                        </a:lnSpc>
                        <a:defRPr/>
                      </a:pPr>
                      <a:r>
                        <a:rPr lang="en-US" sz="2000">
                          <a:solidFill>
                            <a:srgbClr val="0E2F5F"/>
                          </a:solidFill>
                          <a:latin typeface="Aileron"/>
                          <a:ea typeface="Aileron"/>
                          <a:cs typeface="Aileron"/>
                          <a:sym typeface="Aileron"/>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Ngô Thị Ngọc Trâm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23677821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5972">
                <a:tc>
                  <a:txBody>
                    <a:bodyPr anchor="t" rtlCol="false"/>
                    <a:lstStyle/>
                    <a:p>
                      <a:pPr algn="ctr">
                        <a:lnSpc>
                          <a:spcPts val="2800"/>
                        </a:lnSpc>
                        <a:defRPr/>
                      </a:pPr>
                      <a:r>
                        <a:rPr lang="en-US" sz="2000">
                          <a:solidFill>
                            <a:srgbClr val="0E2F5F"/>
                          </a:solidFill>
                          <a:latin typeface="Aileron"/>
                          <a:ea typeface="Aileron"/>
                          <a:cs typeface="Aileron"/>
                          <a:sym typeface="Aileron"/>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Vũ Thị Quỳnh Trang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E2F5F"/>
                          </a:solidFill>
                          <a:latin typeface="Aileron"/>
                          <a:ea typeface="Aileron"/>
                          <a:cs typeface="Aileron"/>
                          <a:sym typeface="Aileron"/>
                        </a:rPr>
                        <a:t>23700581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3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Aileron Bold"/>
                          <a:ea typeface="Aileron Bold"/>
                          <a:cs typeface="Aileron Bold"/>
                          <a:sym typeface="Ailero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606233" y="14385"/>
            <a:ext cx="12201610" cy="815340"/>
          </a:xfrm>
          <a:prstGeom prst="rect">
            <a:avLst/>
          </a:prstGeom>
        </p:spPr>
        <p:txBody>
          <a:bodyPr anchor="t" rtlCol="false" tIns="0" lIns="0" bIns="0" rIns="0">
            <a:spAutoFit/>
          </a:bodyPr>
          <a:lstStyle/>
          <a:p>
            <a:pPr algn="l">
              <a:lnSpc>
                <a:spcPts val="5715"/>
              </a:lnSpc>
            </a:pPr>
            <a:r>
              <a:rPr lang="en-US" sz="4500" i="true" b="true">
                <a:solidFill>
                  <a:srgbClr val="0E2F5F"/>
                </a:solidFill>
                <a:latin typeface="Akzidenz-Grotesk Bold Italics"/>
                <a:ea typeface="Akzidenz-Grotesk Bold Italics"/>
                <a:cs typeface="Akzidenz-Grotesk Bold Italics"/>
                <a:sym typeface="Akzidenz-Grotesk Bold Italics"/>
              </a:rPr>
              <a:t>Bảng phân công công việc </a:t>
            </a:r>
          </a:p>
        </p:txBody>
      </p:sp>
      <p:sp>
        <p:nvSpPr>
          <p:cNvPr name="TextBox 5" id="5"/>
          <p:cNvSpPr txBox="true"/>
          <p:nvPr/>
        </p:nvSpPr>
        <p:spPr>
          <a:xfrm rot="0">
            <a:off x="6968265" y="1930157"/>
            <a:ext cx="10291035" cy="1758950"/>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 Chuyển đổ</a:t>
            </a:r>
            <a:r>
              <a:rPr lang="en-US" sz="2000">
                <a:solidFill>
                  <a:srgbClr val="0E2F5F"/>
                </a:solidFill>
                <a:latin typeface="Aileron"/>
                <a:ea typeface="Aileron"/>
                <a:cs typeface="Aileron"/>
                <a:sym typeface="Aileron"/>
              </a:rPr>
              <a:t>i sang lược đồ quan hệ</a:t>
            </a:r>
          </a:p>
          <a:p>
            <a:pPr algn="l">
              <a:lnSpc>
                <a:spcPts val="2800"/>
              </a:lnSpc>
              <a:spcBef>
                <a:spcPct val="0"/>
              </a:spcBef>
            </a:pPr>
            <a:r>
              <a:rPr lang="en-US" sz="2000">
                <a:solidFill>
                  <a:srgbClr val="0E2F5F"/>
                </a:solidFill>
                <a:latin typeface="Aileron"/>
                <a:ea typeface="Aileron"/>
                <a:cs typeface="Aileron"/>
                <a:sym typeface="Aileron"/>
              </a:rPr>
              <a:t>-Làm 2 câu truy vấn sub query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1, 9 ,11 và câu 6 phần bài tập mở rộng</a:t>
            </a:r>
          </a:p>
          <a:p>
            <a:pPr algn="l">
              <a:lnSpc>
                <a:spcPts val="2800"/>
              </a:lnSpc>
              <a:spcBef>
                <a:spcPct val="0"/>
              </a:spcBef>
            </a:pPr>
          </a:p>
        </p:txBody>
      </p:sp>
      <p:sp>
        <p:nvSpPr>
          <p:cNvPr name="TextBox 6" id="6"/>
          <p:cNvSpPr txBox="true"/>
          <p:nvPr/>
        </p:nvSpPr>
        <p:spPr>
          <a:xfrm rot="0">
            <a:off x="6968265" y="3380383"/>
            <a:ext cx="8941267" cy="1406525"/>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-Tạo</a:t>
            </a:r>
            <a:r>
              <a:rPr lang="en-US" sz="2000">
                <a:solidFill>
                  <a:srgbClr val="0E2F5F"/>
                </a:solidFill>
                <a:latin typeface="Aileron"/>
                <a:ea typeface="Aileron"/>
                <a:cs typeface="Aileron"/>
                <a:sym typeface="Aileron"/>
              </a:rPr>
              <a:t> database trên SSMS, nhập dữ liệu</a:t>
            </a:r>
          </a:p>
          <a:p>
            <a:pPr algn="l">
              <a:lnSpc>
                <a:spcPts val="2800"/>
              </a:lnSpc>
              <a:spcBef>
                <a:spcPct val="0"/>
              </a:spcBef>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spcBef>
                <a:spcPct val="0"/>
              </a:spcBef>
            </a:pPr>
            <a:r>
              <a:rPr lang="en-US" sz="2000">
                <a:solidFill>
                  <a:srgbClr val="0E2F5F"/>
                </a:solidFill>
                <a:latin typeface="Aileron"/>
                <a:ea typeface="Aileron"/>
                <a:cs typeface="Aileron"/>
                <a:sym typeface="Aileron"/>
              </a:rPr>
              <a:t>-Hỗ trợ các thành viên trong nhóm hoàn thiện bài + làm ppt</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3, 7 và câu 3,4 phần bài tập mở rộng </a:t>
            </a:r>
          </a:p>
        </p:txBody>
      </p:sp>
      <p:sp>
        <p:nvSpPr>
          <p:cNvPr name="TextBox 7" id="7"/>
          <p:cNvSpPr txBox="true"/>
          <p:nvPr/>
        </p:nvSpPr>
        <p:spPr>
          <a:xfrm rot="0">
            <a:off x="6968265" y="4863108"/>
            <a:ext cx="11621349" cy="2111373"/>
          </a:xfrm>
          <a:prstGeom prst="rect">
            <a:avLst/>
          </a:prstGeom>
        </p:spPr>
        <p:txBody>
          <a:bodyPr anchor="t" rtlCol="false" tIns="0" lIns="0" bIns="0" rIns="0">
            <a:spAutoFit/>
          </a:bodyPr>
          <a:lstStyle/>
          <a:p>
            <a:pPr algn="l">
              <a:lnSpc>
                <a:spcPts val="2800"/>
              </a:lnSpc>
              <a:spcBef>
                <a:spcPct val="0"/>
              </a:spcBef>
            </a:pPr>
            <a:r>
              <a:rPr lang="en-US" sz="2000">
                <a:solidFill>
                  <a:srgbClr val="0E2F5F"/>
                </a:solidFill>
                <a:latin typeface="Aileron"/>
                <a:ea typeface="Aileron"/>
                <a:cs typeface="Aileron"/>
                <a:sym typeface="Aileron"/>
              </a:rPr>
              <a:t>-Phân ch</a:t>
            </a:r>
            <a:r>
              <a:rPr lang="en-US" sz="2000">
                <a:solidFill>
                  <a:srgbClr val="0E2F5F"/>
                </a:solidFill>
                <a:latin typeface="Aileron"/>
                <a:ea typeface="Aileron"/>
                <a:cs typeface="Aileron"/>
                <a:sym typeface="Aileron"/>
              </a:rPr>
              <a:t>ia nhiệm vụ cho các thành viên trong nhóm</a:t>
            </a:r>
          </a:p>
          <a:p>
            <a:pPr algn="l">
              <a:lnSpc>
                <a:spcPts val="2800"/>
              </a:lnSpc>
              <a:spcBef>
                <a:spcPct val="0"/>
              </a:spcBef>
            </a:pPr>
            <a:r>
              <a:rPr lang="en-US" sz="2000">
                <a:solidFill>
                  <a:srgbClr val="0E2F5F"/>
                </a:solidFill>
                <a:latin typeface="Aileron"/>
                <a:ea typeface="Aileron"/>
                <a:cs typeface="Aileron"/>
                <a:sym typeface="Aileron"/>
              </a:rPr>
              <a:t>-Vẽ mô hình ER, ERD</a:t>
            </a:r>
          </a:p>
          <a:p>
            <a:pPr algn="l">
              <a:lnSpc>
                <a:spcPts val="2800"/>
              </a:lnSpc>
              <a:spcBef>
                <a:spcPct val="0"/>
              </a:spcBef>
            </a:pPr>
            <a:r>
              <a:rPr lang="en-US" sz="2000">
                <a:solidFill>
                  <a:srgbClr val="0E2F5F"/>
                </a:solidFill>
                <a:latin typeface="Aileron"/>
                <a:ea typeface="Aileron"/>
                <a:cs typeface="Aileron"/>
                <a:sym typeface="Aileron"/>
              </a:rPr>
              <a:t>-Chinh sửa, tổng hợp tiểu luận + làm ppt </a:t>
            </a:r>
          </a:p>
          <a:p>
            <a:pPr algn="l">
              <a:lnSpc>
                <a:spcPts val="2800"/>
              </a:lnSpc>
              <a:spcBef>
                <a:spcPct val="0"/>
              </a:spcBef>
            </a:pPr>
            <a:r>
              <a:rPr lang="en-US" sz="2000">
                <a:solidFill>
                  <a:srgbClr val="0E2F5F"/>
                </a:solidFill>
                <a:latin typeface="Aileron"/>
                <a:ea typeface="Aileron"/>
                <a:cs typeface="Aileron"/>
                <a:sym typeface="Aileron"/>
              </a:rPr>
              <a:t>-Làm hai câu truy vấn update + 1 câu bất kỳ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2 và câu 1,2,5, phần bài tập mở rộng </a:t>
            </a:r>
          </a:p>
          <a:p>
            <a:pPr algn="l">
              <a:lnSpc>
                <a:spcPts val="2800"/>
              </a:lnSpc>
              <a:spcBef>
                <a:spcPct val="0"/>
              </a:spcBef>
            </a:pPr>
          </a:p>
        </p:txBody>
      </p:sp>
      <p:sp>
        <p:nvSpPr>
          <p:cNvPr name="TextBox 8" id="8"/>
          <p:cNvSpPr txBox="true"/>
          <p:nvPr/>
        </p:nvSpPr>
        <p:spPr>
          <a:xfrm rot="0">
            <a:off x="6968265" y="6926856"/>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-Vẽ mô hình ER, ERD</a:t>
            </a:r>
          </a:p>
          <a:p>
            <a:pPr algn="l">
              <a:lnSpc>
                <a:spcPts val="2800"/>
              </a:lnSpc>
              <a:spcBef>
                <a:spcPct val="0"/>
              </a:spcBef>
            </a:pPr>
            <a:r>
              <a:rPr lang="en-US" sz="2000">
                <a:solidFill>
                  <a:srgbClr val="0E2F5F"/>
                </a:solidFill>
                <a:latin typeface="Aileron"/>
                <a:ea typeface="Aileron"/>
                <a:cs typeface="Aileron"/>
                <a:sym typeface="Aileron"/>
              </a:rPr>
              <a:t>-Hỗ trợ, lên ý</a:t>
            </a:r>
            <a:r>
              <a:rPr lang="en-US" sz="2000">
                <a:solidFill>
                  <a:srgbClr val="0E2F5F"/>
                </a:solidFill>
                <a:latin typeface="Aileron"/>
                <a:ea typeface="Aileron"/>
                <a:cs typeface="Aileron"/>
                <a:sym typeface="Aileron"/>
              </a:rPr>
              <a:t> tưởng, góp ý, chỉnh sửa bài  + làm ppt</a:t>
            </a:r>
          </a:p>
          <a:p>
            <a:pPr algn="l">
              <a:lnSpc>
                <a:spcPts val="2800"/>
              </a:lnSpc>
              <a:spcBef>
                <a:spcPct val="0"/>
              </a:spcBef>
            </a:pPr>
            <a:r>
              <a:rPr lang="en-US" sz="2000">
                <a:solidFill>
                  <a:srgbClr val="0E2F5F"/>
                </a:solidFill>
                <a:latin typeface="Aileron"/>
                <a:ea typeface="Aileron"/>
                <a:cs typeface="Aileron"/>
                <a:sym typeface="Aileron"/>
              </a:rPr>
              <a:t>-Làm 2 câu truy vấn kết nối nhiều bảng + truy vấn cá nhân </a:t>
            </a:r>
          </a:p>
          <a:p>
            <a:pPr algn="l">
              <a:lnSpc>
                <a:spcPts val="2800"/>
              </a:lnSpc>
              <a:spcBef>
                <a:spcPct val="0"/>
              </a:spcBef>
            </a:pPr>
            <a:r>
              <a:rPr lang="en-US" sz="2000">
                <a:solidFill>
                  <a:srgbClr val="0E2F5F"/>
                </a:solidFill>
                <a:latin typeface="Aileron"/>
                <a:ea typeface="Aileron"/>
                <a:cs typeface="Aileron"/>
                <a:sym typeface="Aileron"/>
              </a:rPr>
              <a:t>-Làm phần bài tập chuẩn hóa câu 4, 8 và câu 10 phần bài tập mở rộng </a:t>
            </a:r>
          </a:p>
          <a:p>
            <a:pPr algn="l">
              <a:lnSpc>
                <a:spcPts val="2800"/>
              </a:lnSpc>
              <a:spcBef>
                <a:spcPct val="0"/>
              </a:spcBef>
            </a:pPr>
          </a:p>
        </p:txBody>
      </p:sp>
      <p:sp>
        <p:nvSpPr>
          <p:cNvPr name="TextBox 9" id="9"/>
          <p:cNvSpPr txBox="true"/>
          <p:nvPr/>
        </p:nvSpPr>
        <p:spPr>
          <a:xfrm rot="0">
            <a:off x="6968265" y="8803294"/>
            <a:ext cx="8437234" cy="1758950"/>
          </a:xfrm>
          <a:prstGeom prst="rect">
            <a:avLst/>
          </a:prstGeom>
        </p:spPr>
        <p:txBody>
          <a:bodyPr anchor="t" rtlCol="false" tIns="0" lIns="0" bIns="0" rIns="0">
            <a:spAutoFit/>
          </a:bodyPr>
          <a:lstStyle/>
          <a:p>
            <a:pPr algn="l">
              <a:lnSpc>
                <a:spcPts val="2800"/>
              </a:lnSpc>
            </a:pPr>
            <a:r>
              <a:rPr lang="en-US" sz="2000">
                <a:solidFill>
                  <a:srgbClr val="0E2F5F"/>
                </a:solidFill>
                <a:latin typeface="Aileron"/>
                <a:ea typeface="Aileron"/>
                <a:cs typeface="Aileron"/>
                <a:sym typeface="Aileron"/>
              </a:rPr>
              <a:t>-Tạo database trên SSMS, nhập dữ liệu</a:t>
            </a:r>
          </a:p>
          <a:p>
            <a:pPr algn="l">
              <a:lnSpc>
                <a:spcPts val="2800"/>
              </a:lnSpc>
            </a:pPr>
            <a:r>
              <a:rPr lang="en-US" sz="2000">
                <a:solidFill>
                  <a:srgbClr val="0E2F5F"/>
                </a:solidFill>
                <a:latin typeface="Aileron"/>
                <a:ea typeface="Aileron"/>
                <a:cs typeface="Aileron"/>
                <a:sym typeface="Aileron"/>
              </a:rPr>
              <a:t>-Làm 1 câu truy vấn group by + 1 câu truy vấn delete + truy vấn cá nhân </a:t>
            </a:r>
          </a:p>
          <a:p>
            <a:pPr algn="l">
              <a:lnSpc>
                <a:spcPts val="2800"/>
              </a:lnSpc>
            </a:pPr>
            <a:r>
              <a:rPr lang="en-US" sz="2000">
                <a:solidFill>
                  <a:srgbClr val="0E2F5F"/>
                </a:solidFill>
                <a:latin typeface="Aileron"/>
                <a:ea typeface="Aileron"/>
                <a:cs typeface="Aileron"/>
                <a:sym typeface="Aileron"/>
              </a:rPr>
              <a:t>-Hỗ trợ các thành viên trong nhóm hoàn thiện bài + làm ppt </a:t>
            </a:r>
          </a:p>
          <a:p>
            <a:pPr algn="l">
              <a:lnSpc>
                <a:spcPts val="2800"/>
              </a:lnSpc>
              <a:spcBef>
                <a:spcPct val="0"/>
              </a:spcBef>
            </a:pPr>
            <a:r>
              <a:rPr lang="en-US" sz="2000">
                <a:solidFill>
                  <a:srgbClr val="0E2F5F"/>
                </a:solidFill>
                <a:latin typeface="Aileron"/>
                <a:ea typeface="Aileron"/>
                <a:cs typeface="Aileron"/>
                <a:sym typeface="Aileron"/>
              </a:rPr>
              <a:t>-L</a:t>
            </a:r>
            <a:r>
              <a:rPr lang="en-US" sz="2000">
                <a:solidFill>
                  <a:srgbClr val="0E2F5F"/>
                </a:solidFill>
                <a:latin typeface="Aileron"/>
                <a:ea typeface="Aileron"/>
                <a:cs typeface="Aileron"/>
                <a:sym typeface="Aileron"/>
              </a:rPr>
              <a:t>àm phần bài tập chuẩn hóa câu 5, 6 và câu 7 phần bài tập mở rộng </a:t>
            </a:r>
          </a:p>
          <a:p>
            <a:pPr algn="l">
              <a:lnSpc>
                <a:spcPts val="2800"/>
              </a:lnSpc>
              <a:spcBef>
                <a:spcPct val="0"/>
              </a:spcBef>
            </a:pPr>
          </a:p>
        </p:txBody>
      </p:sp>
      <p:sp>
        <p:nvSpPr>
          <p:cNvPr name="Freeform 10" id="10"/>
          <p:cNvSpPr/>
          <p:nvPr/>
        </p:nvSpPr>
        <p:spPr>
          <a:xfrm flipH="false" flipV="false" rot="0">
            <a:off x="0" y="3810"/>
            <a:ext cx="818295" cy="818295"/>
          </a:xfrm>
          <a:custGeom>
            <a:avLst/>
            <a:gdLst/>
            <a:ahLst/>
            <a:cxnLst/>
            <a:rect r="r" b="b" t="t" l="l"/>
            <a:pathLst>
              <a:path h="818295" w="818295">
                <a:moveTo>
                  <a:pt x="0" y="0"/>
                </a:moveTo>
                <a:lnTo>
                  <a:pt x="818295" y="0"/>
                </a:lnTo>
                <a:lnTo>
                  <a:pt x="818295" y="818295"/>
                </a:lnTo>
                <a:lnTo>
                  <a:pt x="0" y="81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176776" y="1234695"/>
            <a:ext cx="3621363" cy="1137961"/>
          </a:xfrm>
          <a:prstGeom prst="rect">
            <a:avLst/>
          </a:prstGeom>
        </p:spPr>
        <p:txBody>
          <a:bodyPr anchor="t" rtlCol="false" tIns="0" lIns="0" bIns="0" rIns="0">
            <a:spAutoFit/>
          </a:bodyPr>
          <a:lstStyle/>
          <a:p>
            <a:pPr algn="ctr">
              <a:lnSpc>
                <a:spcPts val="4341"/>
              </a:lnSpc>
            </a:pPr>
            <a:r>
              <a:rPr lang="en-US" sz="3101" b="true">
                <a:solidFill>
                  <a:srgbClr val="000000"/>
                </a:solidFill>
                <a:latin typeface="Times New Roman Bold"/>
                <a:ea typeface="Times New Roman Bold"/>
                <a:cs typeface="Times New Roman Bold"/>
                <a:sym typeface="Times New Roman Bold"/>
              </a:rPr>
              <a:t>Câu 4/  Cho quan hệ r</a:t>
            </a:r>
          </a:p>
          <a:p>
            <a:pPr algn="ctr">
              <a:lnSpc>
                <a:spcPts val="4341"/>
              </a:lnSpc>
              <a:spcBef>
                <a:spcPct val="0"/>
              </a:spcBef>
            </a:pPr>
          </a:p>
        </p:txBody>
      </p:sp>
      <p:sp>
        <p:nvSpPr>
          <p:cNvPr name="Freeform 11" id="11"/>
          <p:cNvSpPr/>
          <p:nvPr/>
        </p:nvSpPr>
        <p:spPr>
          <a:xfrm flipH="false" flipV="false" rot="0">
            <a:off x="4040819" y="2195826"/>
            <a:ext cx="3307619" cy="2933399"/>
          </a:xfrm>
          <a:custGeom>
            <a:avLst/>
            <a:gdLst/>
            <a:ahLst/>
            <a:cxnLst/>
            <a:rect r="r" b="b" t="t" l="l"/>
            <a:pathLst>
              <a:path h="2933399" w="3307619">
                <a:moveTo>
                  <a:pt x="0" y="0"/>
                </a:moveTo>
                <a:lnTo>
                  <a:pt x="3307618" y="0"/>
                </a:lnTo>
                <a:lnTo>
                  <a:pt x="3307618" y="2933399"/>
                </a:lnTo>
                <a:lnTo>
                  <a:pt x="0" y="2933399"/>
                </a:lnTo>
                <a:lnTo>
                  <a:pt x="0" y="0"/>
                </a:lnTo>
                <a:close/>
              </a:path>
            </a:pathLst>
          </a:custGeom>
          <a:blipFill>
            <a:blip r:embed="rId6"/>
            <a:stretch>
              <a:fillRect l="0" t="0" r="0" b="0"/>
            </a:stretch>
          </a:blipFill>
        </p:spPr>
      </p:sp>
      <p:grpSp>
        <p:nvGrpSpPr>
          <p:cNvPr name="Group 12" id="12"/>
          <p:cNvGrpSpPr/>
          <p:nvPr/>
        </p:nvGrpSpPr>
        <p:grpSpPr>
          <a:xfrm rot="0">
            <a:off x="9915992" y="7762748"/>
            <a:ext cx="5329284" cy="569517"/>
            <a:chOff x="0" y="0"/>
            <a:chExt cx="1403597" cy="149996"/>
          </a:xfrm>
        </p:grpSpPr>
        <p:sp>
          <p:nvSpPr>
            <p:cNvPr name="Freeform 13" id="13"/>
            <p:cNvSpPr/>
            <p:nvPr/>
          </p:nvSpPr>
          <p:spPr>
            <a:xfrm flipH="false" flipV="false" rot="0">
              <a:off x="0" y="0"/>
              <a:ext cx="1403597" cy="149996"/>
            </a:xfrm>
            <a:custGeom>
              <a:avLst/>
              <a:gdLst/>
              <a:ahLst/>
              <a:cxnLst/>
              <a:rect r="r" b="b" t="t" l="l"/>
              <a:pathLst>
                <a:path h="149996" w="1403597">
                  <a:moveTo>
                    <a:pt x="74088" y="0"/>
                  </a:moveTo>
                  <a:lnTo>
                    <a:pt x="1329509" y="0"/>
                  </a:lnTo>
                  <a:cubicBezTo>
                    <a:pt x="1349159" y="0"/>
                    <a:pt x="1368003" y="7806"/>
                    <a:pt x="1381898" y="21700"/>
                  </a:cubicBezTo>
                  <a:cubicBezTo>
                    <a:pt x="1395792" y="35594"/>
                    <a:pt x="1403597" y="54439"/>
                    <a:pt x="1403597" y="74088"/>
                  </a:cubicBezTo>
                  <a:lnTo>
                    <a:pt x="1403597" y="75908"/>
                  </a:lnTo>
                  <a:cubicBezTo>
                    <a:pt x="1403597" y="95557"/>
                    <a:pt x="1395792" y="114402"/>
                    <a:pt x="1381898" y="128296"/>
                  </a:cubicBezTo>
                  <a:cubicBezTo>
                    <a:pt x="1368003" y="142190"/>
                    <a:pt x="1349159" y="149996"/>
                    <a:pt x="1329509" y="149996"/>
                  </a:cubicBezTo>
                  <a:lnTo>
                    <a:pt x="74088" y="149996"/>
                  </a:lnTo>
                  <a:cubicBezTo>
                    <a:pt x="54439" y="149996"/>
                    <a:pt x="35594" y="142190"/>
                    <a:pt x="21700" y="128296"/>
                  </a:cubicBezTo>
                  <a:cubicBezTo>
                    <a:pt x="7806" y="114402"/>
                    <a:pt x="0" y="95557"/>
                    <a:pt x="0" y="75908"/>
                  </a:cubicBezTo>
                  <a:lnTo>
                    <a:pt x="0" y="74088"/>
                  </a:lnTo>
                  <a:cubicBezTo>
                    <a:pt x="0" y="54439"/>
                    <a:pt x="7806" y="35594"/>
                    <a:pt x="21700" y="21700"/>
                  </a:cubicBezTo>
                  <a:cubicBezTo>
                    <a:pt x="35594" y="7806"/>
                    <a:pt x="54439" y="0"/>
                    <a:pt x="74088" y="0"/>
                  </a:cubicBezTo>
                  <a:close/>
                </a:path>
              </a:pathLst>
            </a:custGeom>
            <a:gradFill rotWithShape="true">
              <a:gsLst>
                <a:gs pos="0">
                  <a:srgbClr val="A6A6A6">
                    <a:alpha val="100000"/>
                  </a:srgbClr>
                </a:gs>
                <a:gs pos="100000">
                  <a:srgbClr val="FFFFFF">
                    <a:alpha val="100000"/>
                  </a:srgbClr>
                </a:gs>
              </a:gsLst>
              <a:lin ang="0"/>
            </a:gradFill>
          </p:spPr>
        </p:sp>
        <p:sp>
          <p:nvSpPr>
            <p:cNvPr name="TextBox 14" id="14"/>
            <p:cNvSpPr txBox="true"/>
            <p:nvPr/>
          </p:nvSpPr>
          <p:spPr>
            <a:xfrm>
              <a:off x="0" y="-85725"/>
              <a:ext cx="1403597" cy="235721"/>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6" id="16"/>
          <p:cNvSpPr txBox="true"/>
          <p:nvPr/>
        </p:nvSpPr>
        <p:spPr>
          <a:xfrm rot="0">
            <a:off x="10116347" y="971550"/>
            <a:ext cx="7931219" cy="8384169"/>
          </a:xfrm>
          <a:prstGeom prst="rect">
            <a:avLst/>
          </a:prstGeom>
        </p:spPr>
        <p:txBody>
          <a:bodyPr anchor="t" rtlCol="false" tIns="0" lIns="0" bIns="0" rIns="0">
            <a:spAutoFit/>
          </a:bodyPr>
          <a:lstStyle/>
          <a:p>
            <a:pPr algn="l">
              <a:lnSpc>
                <a:spcPts val="3030"/>
              </a:lnSpc>
            </a:pPr>
          </a:p>
          <a:p>
            <a:pPr algn="l">
              <a:lnSpc>
                <a:spcPts val="3030"/>
              </a:lnSpc>
            </a:pPr>
          </a:p>
          <a:p>
            <a:pPr algn="l">
              <a:lnSpc>
                <a:spcPts val="3030"/>
              </a:lnSpc>
            </a:pPr>
            <a:r>
              <a:rPr lang="en-US" sz="2164">
                <a:solidFill>
                  <a:srgbClr val="021828"/>
                </a:solidFill>
                <a:latin typeface="Aileron"/>
                <a:ea typeface="Aileron"/>
                <a:cs typeface="Aileron"/>
                <a:sym typeface="Aileron"/>
              </a:rPr>
              <a:t>Xét từng phụ thuộc:</a:t>
            </a:r>
          </a:p>
          <a:p>
            <a:pPr algn="l">
              <a:lnSpc>
                <a:spcPts val="3030"/>
              </a:lnSpc>
            </a:pPr>
          </a:p>
          <a:p>
            <a:pPr algn="l">
              <a:lnSpc>
                <a:spcPts val="3030"/>
              </a:lnSpc>
            </a:pPr>
            <a:r>
              <a:rPr lang="en-US" sz="2164">
                <a:solidFill>
                  <a:srgbClr val="021828"/>
                </a:solidFill>
                <a:latin typeface="Aileron"/>
                <a:ea typeface="Aileron"/>
                <a:cs typeface="Aileron"/>
                <a:sym typeface="Aileron"/>
              </a:rPr>
              <a:t> 1. A → B</a:t>
            </a:r>
          </a:p>
          <a:p>
            <a:pPr algn="l">
              <a:lnSpc>
                <a:spcPts val="3030"/>
              </a:lnSpc>
            </a:pPr>
            <a:r>
              <a:rPr lang="en-US" sz="2164">
                <a:solidFill>
                  <a:srgbClr val="021828"/>
                </a:solidFill>
                <a:latin typeface="Aileron"/>
                <a:ea typeface="Aileron"/>
                <a:cs typeface="Aileron"/>
                <a:sym typeface="Aileron"/>
              </a:rPr>
              <a:t> - Không thỏa vì t2[A]=t4[A]= y nhưng t2[B] ≠ t4[B] (x≠z) </a:t>
            </a:r>
          </a:p>
          <a:p>
            <a:pPr algn="l">
              <a:lnSpc>
                <a:spcPts val="3030"/>
              </a:lnSpc>
            </a:pPr>
            <a:r>
              <a:rPr lang="en-US" sz="2164">
                <a:solidFill>
                  <a:srgbClr val="021828"/>
                </a:solidFill>
                <a:latin typeface="Aileron"/>
                <a:ea typeface="Aileron"/>
                <a:cs typeface="Aileron"/>
                <a:sym typeface="Aileron"/>
              </a:rPr>
              <a:t> 2. A → C</a:t>
            </a:r>
          </a:p>
          <a:p>
            <a:pPr algn="l">
              <a:lnSpc>
                <a:spcPts val="3030"/>
              </a:lnSpc>
            </a:pPr>
            <a:r>
              <a:rPr lang="en-US" sz="2164">
                <a:solidFill>
                  <a:srgbClr val="021828"/>
                </a:solidFill>
                <a:latin typeface="Aileron"/>
                <a:ea typeface="Aileron"/>
                <a:cs typeface="Aileron"/>
                <a:sym typeface="Aileron"/>
              </a:rPr>
              <a:t>- Không thỏa vì t2[A]=t4[A]= y nhưng t2[C] ≠ t4[C] (z≠w) </a:t>
            </a:r>
          </a:p>
          <a:p>
            <a:pPr algn="l">
              <a:lnSpc>
                <a:spcPts val="3030"/>
              </a:lnSpc>
            </a:pPr>
            <a:r>
              <a:rPr lang="en-US" sz="2164">
                <a:solidFill>
                  <a:srgbClr val="021828"/>
                </a:solidFill>
                <a:latin typeface="Aileron"/>
                <a:ea typeface="Aileron"/>
                <a:cs typeface="Aileron"/>
                <a:sym typeface="Aileron"/>
              </a:rPr>
              <a:t> 3. B → A</a:t>
            </a:r>
          </a:p>
          <a:p>
            <a:pPr algn="l">
              <a:lnSpc>
                <a:spcPts val="3030"/>
              </a:lnSpc>
            </a:pPr>
            <a:r>
              <a:rPr lang="en-US" sz="2164">
                <a:solidFill>
                  <a:srgbClr val="021828"/>
                </a:solidFill>
                <a:latin typeface="Aileron"/>
                <a:ea typeface="Aileron"/>
                <a:cs typeface="Aileron"/>
                <a:sym typeface="Aileron"/>
              </a:rPr>
              <a:t>- Thỏa vì các giá trị B trong r khác nhau nên không có mâu thuẫn </a:t>
            </a:r>
          </a:p>
          <a:p>
            <a:pPr algn="l">
              <a:lnSpc>
                <a:spcPts val="3030"/>
              </a:lnSpc>
            </a:pPr>
            <a:r>
              <a:rPr lang="en-US" sz="2164">
                <a:solidFill>
                  <a:srgbClr val="021828"/>
                </a:solidFill>
                <a:latin typeface="Aileron"/>
                <a:ea typeface="Aileron"/>
                <a:cs typeface="Aileron"/>
                <a:sym typeface="Aileron"/>
              </a:rPr>
              <a:t> 4. C → D</a:t>
            </a:r>
          </a:p>
          <a:p>
            <a:pPr algn="l">
              <a:lnSpc>
                <a:spcPts val="3030"/>
              </a:lnSpc>
            </a:pPr>
            <a:r>
              <a:rPr lang="en-US" sz="2164">
                <a:solidFill>
                  <a:srgbClr val="021828"/>
                </a:solidFill>
                <a:latin typeface="Aileron"/>
                <a:ea typeface="Aileron"/>
                <a:cs typeface="Aileron"/>
                <a:sym typeface="Aileron"/>
              </a:rPr>
              <a:t>- Thỏa vì các giá trị C trong r khác nhau nên không có mâu thuẫn </a:t>
            </a:r>
          </a:p>
          <a:p>
            <a:pPr algn="l">
              <a:lnSpc>
                <a:spcPts val="3030"/>
              </a:lnSpc>
            </a:pPr>
            <a:r>
              <a:rPr lang="en-US" sz="2164">
                <a:solidFill>
                  <a:srgbClr val="021828"/>
                </a:solidFill>
                <a:latin typeface="Aileron"/>
                <a:ea typeface="Aileron"/>
                <a:cs typeface="Aileron"/>
                <a:sym typeface="Aileron"/>
              </a:rPr>
              <a:t> 5. D → C</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 </a:t>
            </a:r>
          </a:p>
          <a:p>
            <a:pPr algn="l">
              <a:lnSpc>
                <a:spcPts val="3030"/>
              </a:lnSpc>
            </a:pPr>
            <a:r>
              <a:rPr lang="en-US" sz="2164">
                <a:solidFill>
                  <a:srgbClr val="021828"/>
                </a:solidFill>
                <a:latin typeface="Aileron"/>
                <a:ea typeface="Aileron"/>
                <a:cs typeface="Aileron"/>
                <a:sym typeface="Aileron"/>
              </a:rPr>
              <a:t> 6. D → A</a:t>
            </a:r>
          </a:p>
          <a:p>
            <a:pPr algn="l">
              <a:lnSpc>
                <a:spcPts val="3030"/>
              </a:lnSpc>
            </a:pPr>
            <a:r>
              <a:rPr lang="en-US" sz="2164">
                <a:solidFill>
                  <a:srgbClr val="021828"/>
                </a:solidFill>
                <a:latin typeface="Aileron"/>
                <a:ea typeface="Aileron"/>
                <a:cs typeface="Aileron"/>
                <a:sym typeface="Aileron"/>
              </a:rPr>
              <a:t>- Thỏa vì các giá trị D  trong r khác nhau nên không có mâu thuẫn</a:t>
            </a:r>
          </a:p>
          <a:p>
            <a:pPr algn="l">
              <a:lnSpc>
                <a:spcPts val="3030"/>
              </a:lnSpc>
            </a:pPr>
            <a:r>
              <a:rPr lang="en-US" sz="2164">
                <a:solidFill>
                  <a:srgbClr val="021828"/>
                </a:solidFill>
                <a:latin typeface="Aileron"/>
                <a:ea typeface="Aileron"/>
                <a:cs typeface="Aileron"/>
                <a:sym typeface="Aileron"/>
              </a:rPr>
              <a:t> </a:t>
            </a:r>
          </a:p>
          <a:p>
            <a:pPr algn="l">
              <a:lnSpc>
                <a:spcPts val="3030"/>
              </a:lnSpc>
            </a:pPr>
            <a:r>
              <a:rPr lang="en-US" sz="2164" b="true">
                <a:solidFill>
                  <a:srgbClr val="021828"/>
                </a:solidFill>
                <a:latin typeface="Aileron Bold"/>
                <a:ea typeface="Aileron Bold"/>
                <a:cs typeface="Aileron Bold"/>
                <a:sym typeface="Aileron Bold"/>
              </a:rPr>
              <a:t>Vậy các PTH không thỏa: A → B, A → C</a:t>
            </a:r>
          </a:p>
          <a:p>
            <a:pPr algn="l">
              <a:lnSpc>
                <a:spcPts val="3030"/>
              </a:lnSpc>
            </a:pPr>
          </a:p>
          <a:p>
            <a:pPr algn="l">
              <a:lnSpc>
                <a:spcPts val="3030"/>
              </a:lnSpc>
              <a:spcBef>
                <a:spcPct val="0"/>
              </a:spcBef>
            </a:pPr>
          </a:p>
          <a:p>
            <a:pPr algn="l">
              <a:lnSpc>
                <a:spcPts val="3030"/>
              </a:lnSpc>
              <a:spcBef>
                <a:spcPct val="0"/>
              </a:spcBef>
            </a:pPr>
          </a:p>
        </p:txBody>
      </p:sp>
      <p:sp>
        <p:nvSpPr>
          <p:cNvPr name="TextBox 17" id="17"/>
          <p:cNvSpPr txBox="true"/>
          <p:nvPr/>
        </p:nvSpPr>
        <p:spPr>
          <a:xfrm rot="0">
            <a:off x="10957994" y="1171397"/>
            <a:ext cx="6247924" cy="436878"/>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Times New Roman"/>
                <a:ea typeface="Times New Roman"/>
                <a:cs typeface="Times New Roman"/>
                <a:sym typeface="Times New Roman"/>
              </a:rPr>
              <a:t>Giải</a:t>
            </a:r>
          </a:p>
        </p:txBody>
      </p:sp>
      <p:sp>
        <p:nvSpPr>
          <p:cNvPr name="TextBox 18" id="18"/>
          <p:cNvSpPr txBox="true"/>
          <p:nvPr/>
        </p:nvSpPr>
        <p:spPr>
          <a:xfrm rot="0">
            <a:off x="2021381" y="5547382"/>
            <a:ext cx="7346493" cy="1506477"/>
          </a:xfrm>
          <a:prstGeom prst="rect">
            <a:avLst/>
          </a:prstGeom>
        </p:spPr>
        <p:txBody>
          <a:bodyPr anchor="t" rtlCol="false" tIns="0" lIns="0" bIns="0" rIns="0">
            <a:spAutoFit/>
          </a:bodyPr>
          <a:lstStyle/>
          <a:p>
            <a:pPr algn="ctr">
              <a:lnSpc>
                <a:spcPts val="3065"/>
              </a:lnSpc>
              <a:spcBef>
                <a:spcPct val="0"/>
              </a:spcBef>
            </a:pPr>
            <a:r>
              <a:rPr lang="en-US" b="true" sz="2189">
                <a:solidFill>
                  <a:srgbClr val="000000"/>
                </a:solidFill>
                <a:latin typeface="Aileron Bold"/>
                <a:ea typeface="Aileron Bold"/>
                <a:cs typeface="Aileron Bold"/>
                <a:sym typeface="Aileron Bold"/>
              </a:rPr>
              <a:t>Trong các phụ thu</a:t>
            </a:r>
            <a:r>
              <a:rPr lang="en-US" b="true" sz="2189">
                <a:solidFill>
                  <a:srgbClr val="000000"/>
                </a:solidFill>
                <a:latin typeface="Aileron Bold"/>
                <a:ea typeface="Aileron Bold"/>
                <a:cs typeface="Aileron Bold"/>
                <a:sym typeface="Aileron Bold"/>
              </a:rPr>
              <a:t>ộc hàm sau đây, </a:t>
            </a:r>
          </a:p>
          <a:p>
            <a:pPr algn="ctr">
              <a:lnSpc>
                <a:spcPts val="3065"/>
              </a:lnSpc>
              <a:spcBef>
                <a:spcPct val="0"/>
              </a:spcBef>
            </a:pPr>
            <a:r>
              <a:rPr lang="en-US" b="true" sz="2189">
                <a:solidFill>
                  <a:srgbClr val="000000"/>
                </a:solidFill>
                <a:latin typeface="Aileron Bold"/>
                <a:ea typeface="Aileron Bold"/>
                <a:cs typeface="Aileron Bold"/>
                <a:sym typeface="Aileron Bold"/>
              </a:rPr>
              <a:t>PTH nào không thỏa </a:t>
            </a:r>
          </a:p>
          <a:p>
            <a:pPr algn="ctr">
              <a:lnSpc>
                <a:spcPts val="3065"/>
              </a:lnSpc>
              <a:spcBef>
                <a:spcPct val="0"/>
              </a:spcBef>
            </a:pPr>
            <a:r>
              <a:rPr lang="en-US" b="true" sz="2189">
                <a:solidFill>
                  <a:srgbClr val="000000"/>
                </a:solidFill>
                <a:latin typeface="Aileron Bold"/>
                <a:ea typeface="Aileron Bold"/>
                <a:cs typeface="Aileron Bold"/>
                <a:sym typeface="Aileron Bold"/>
              </a:rPr>
              <a:t>A → B; A → C; B → A; C → D; D → C; D → A</a:t>
            </a:r>
          </a:p>
          <a:p>
            <a:pPr algn="ctr">
              <a:lnSpc>
                <a:spcPts val="3065"/>
              </a:lnSpc>
              <a:spcBef>
                <a:spcPct val="0"/>
              </a:spcBef>
            </a:pPr>
          </a:p>
        </p:txBody>
      </p:sp>
      <p:sp>
        <p:nvSpPr>
          <p:cNvPr name="AutoShape 19" id="19"/>
          <p:cNvSpPr/>
          <p:nvPr/>
        </p:nvSpPr>
        <p:spPr>
          <a:xfrm>
            <a:off x="9144000" y="1608275"/>
            <a:ext cx="0" cy="672398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311" y="981519"/>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80227"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25667" y="859565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03836" y="908338"/>
            <a:ext cx="14590838" cy="6102889"/>
          </a:xfrm>
          <a:prstGeom prst="rect">
            <a:avLst/>
          </a:prstGeom>
        </p:spPr>
        <p:txBody>
          <a:bodyPr anchor="t" rtlCol="false" tIns="0" lIns="0" bIns="0" rIns="0">
            <a:spAutoFit/>
          </a:bodyPr>
          <a:lstStyle/>
          <a:p>
            <a:pPr algn="l">
              <a:lnSpc>
                <a:spcPts val="4100"/>
              </a:lnSpc>
            </a:pPr>
            <a:r>
              <a:rPr lang="en-US" sz="2928" b="true">
                <a:solidFill>
                  <a:srgbClr val="000000"/>
                </a:solidFill>
                <a:latin typeface="Aileron Bold"/>
                <a:ea typeface="Aileron Bold"/>
                <a:cs typeface="Aileron Bold"/>
                <a:sym typeface="Aileron Bold"/>
              </a:rPr>
              <a:t>Câu 5/ Hãy tìm tất cả các khóa của lược đồ quan hệ sau:</a:t>
            </a:r>
          </a:p>
          <a:p>
            <a:pPr algn="l">
              <a:lnSpc>
                <a:spcPts val="4100"/>
              </a:lnSpc>
              <a:spcBef>
                <a:spcPct val="0"/>
              </a:spcBef>
            </a:pPr>
            <a:r>
              <a:rPr lang="en-US" sz="2928">
                <a:solidFill>
                  <a:srgbClr val="000000"/>
                </a:solidFill>
                <a:latin typeface="Aileron"/>
                <a:ea typeface="Aileron"/>
                <a:cs typeface="Aileron"/>
                <a:sym typeface="Aileron"/>
              </a:rPr>
              <a:t> Q(BROKER, OFFICE, STOCK, QUA</a:t>
            </a:r>
            <a:r>
              <a:rPr lang="en-US" sz="2928">
                <a:solidFill>
                  <a:srgbClr val="000000"/>
                </a:solidFill>
                <a:latin typeface="Aileron"/>
                <a:ea typeface="Aileron"/>
                <a:cs typeface="Aileron"/>
                <a:sym typeface="Aileron"/>
              </a:rPr>
              <a:t>NTITY, INVESTOR, DIVIDEND) (viết tắt: B, O, S, Q, I, D)</a:t>
            </a:r>
          </a:p>
          <a:p>
            <a:pPr algn="l">
              <a:lnSpc>
                <a:spcPts val="4100"/>
              </a:lnSpc>
              <a:spcBef>
                <a:spcPct val="0"/>
              </a:spcBef>
            </a:pPr>
            <a:r>
              <a:rPr lang="en-US" sz="2928">
                <a:solidFill>
                  <a:srgbClr val="000000"/>
                </a:solidFill>
                <a:latin typeface="Aileron"/>
                <a:ea typeface="Aileron"/>
                <a:cs typeface="Aileron"/>
                <a:sym typeface="Aileron"/>
              </a:rPr>
              <a:t>Tập phụ thuộc hàm F gồm:</a:t>
            </a:r>
          </a:p>
          <a:p>
            <a:pPr algn="l">
              <a:lnSpc>
                <a:spcPts val="4100"/>
              </a:lnSpc>
              <a:spcBef>
                <a:spcPct val="0"/>
              </a:spcBef>
            </a:pPr>
            <a:r>
              <a:rPr lang="en-US" sz="2928">
                <a:solidFill>
                  <a:srgbClr val="000000"/>
                </a:solidFill>
                <a:latin typeface="Aileron"/>
                <a:ea typeface="Aileron"/>
                <a:cs typeface="Aileron"/>
                <a:sym typeface="Aileron"/>
              </a:rPr>
              <a:t>1. S → D </a:t>
            </a:r>
          </a:p>
          <a:p>
            <a:pPr algn="l">
              <a:lnSpc>
                <a:spcPts val="4100"/>
              </a:lnSpc>
              <a:spcBef>
                <a:spcPct val="0"/>
              </a:spcBef>
            </a:pPr>
            <a:r>
              <a:rPr lang="en-US" sz="2928">
                <a:solidFill>
                  <a:srgbClr val="000000"/>
                </a:solidFill>
                <a:latin typeface="Aileron"/>
                <a:ea typeface="Aileron"/>
                <a:cs typeface="Aileron"/>
                <a:sym typeface="Aileron"/>
              </a:rPr>
              <a:t>2. I → B</a:t>
            </a:r>
          </a:p>
          <a:p>
            <a:pPr algn="l">
              <a:lnSpc>
                <a:spcPts val="4100"/>
              </a:lnSpc>
              <a:spcBef>
                <a:spcPct val="0"/>
              </a:spcBef>
            </a:pPr>
            <a:r>
              <a:rPr lang="en-US" sz="2928">
                <a:solidFill>
                  <a:srgbClr val="000000"/>
                </a:solidFill>
                <a:latin typeface="Aileron"/>
                <a:ea typeface="Aileron"/>
                <a:cs typeface="Aileron"/>
                <a:sym typeface="Aileron"/>
              </a:rPr>
              <a:t>3. I, S → Q</a:t>
            </a:r>
          </a:p>
          <a:p>
            <a:pPr algn="l">
              <a:lnSpc>
                <a:spcPts val="4100"/>
              </a:lnSpc>
              <a:spcBef>
                <a:spcPct val="0"/>
              </a:spcBef>
            </a:pPr>
            <a:r>
              <a:rPr lang="en-US" sz="2928">
                <a:solidFill>
                  <a:srgbClr val="000000"/>
                </a:solidFill>
                <a:latin typeface="Aileron"/>
                <a:ea typeface="Aileron"/>
                <a:cs typeface="Aileron"/>
                <a:sym typeface="Aileron"/>
              </a:rPr>
              <a:t>4. B → O</a:t>
            </a:r>
          </a:p>
          <a:p>
            <a:pPr algn="l">
              <a:lnSpc>
                <a:spcPts val="4100"/>
              </a:lnSpc>
              <a:spcBef>
                <a:spcPct val="0"/>
              </a:spcBef>
            </a:pPr>
            <a:r>
              <a:rPr lang="en-US" sz="2928">
                <a:solidFill>
                  <a:srgbClr val="000000"/>
                </a:solidFill>
                <a:latin typeface="Aileron"/>
                <a:ea typeface="Aileron"/>
                <a:cs typeface="Aileron"/>
                <a:sym typeface="Aileron"/>
              </a:rPr>
              <a:t>Giải:</a:t>
            </a:r>
          </a:p>
          <a:p>
            <a:pPr algn="l">
              <a:lnSpc>
                <a:spcPts val="4100"/>
              </a:lnSpc>
              <a:spcBef>
                <a:spcPct val="0"/>
              </a:spcBef>
            </a:pPr>
            <a:r>
              <a:rPr lang="en-US" sz="2928">
                <a:solidFill>
                  <a:srgbClr val="000000"/>
                </a:solidFill>
                <a:latin typeface="Aileron"/>
                <a:ea typeface="Aileron"/>
                <a:cs typeface="Aileron"/>
                <a:sym typeface="Aileron"/>
              </a:rPr>
              <a:t>TN: {S,I}</a:t>
            </a:r>
          </a:p>
          <a:p>
            <a:pPr algn="l">
              <a:lnSpc>
                <a:spcPts val="4100"/>
              </a:lnSpc>
              <a:spcBef>
                <a:spcPct val="0"/>
              </a:spcBef>
            </a:pPr>
            <a:r>
              <a:rPr lang="en-US" sz="2928">
                <a:solidFill>
                  <a:srgbClr val="000000"/>
                </a:solidFill>
                <a:latin typeface="Aileron"/>
                <a:ea typeface="Aileron"/>
                <a:cs typeface="Aileron"/>
                <a:sym typeface="Aileron"/>
              </a:rPr>
              <a:t>TG: {B}</a:t>
            </a:r>
          </a:p>
          <a:p>
            <a:pPr algn="l">
              <a:lnSpc>
                <a:spcPts val="4100"/>
              </a:lnSpc>
              <a:spcBef>
                <a:spcPct val="0"/>
              </a:spcBef>
            </a:pPr>
            <a:r>
              <a:rPr lang="en-US" sz="2928">
                <a:solidFill>
                  <a:srgbClr val="000000"/>
                </a:solidFill>
                <a:latin typeface="Aileron"/>
                <a:ea typeface="Aileron"/>
                <a:cs typeface="Aileron"/>
                <a:sym typeface="Aileron"/>
              </a:rPr>
              <a:t>Bảng xác định bao đóng, siêu khóa, khóa:</a:t>
            </a:r>
          </a:p>
          <a:p>
            <a:pPr algn="just">
              <a:lnSpc>
                <a:spcPts val="3540"/>
              </a:lnSpc>
              <a:spcBef>
                <a:spcPct val="0"/>
              </a:spcBef>
            </a:pPr>
          </a:p>
        </p:txBody>
      </p:sp>
      <p:sp>
        <p:nvSpPr>
          <p:cNvPr name="Freeform 11" id="11"/>
          <p:cNvSpPr/>
          <p:nvPr/>
        </p:nvSpPr>
        <p:spPr>
          <a:xfrm flipH="false" flipV="false" rot="0">
            <a:off x="2210518" y="6574694"/>
            <a:ext cx="9794995" cy="2223373"/>
          </a:xfrm>
          <a:custGeom>
            <a:avLst/>
            <a:gdLst/>
            <a:ahLst/>
            <a:cxnLst/>
            <a:rect r="r" b="b" t="t" l="l"/>
            <a:pathLst>
              <a:path h="2223373" w="9794995">
                <a:moveTo>
                  <a:pt x="0" y="0"/>
                </a:moveTo>
                <a:lnTo>
                  <a:pt x="9794995" y="0"/>
                </a:lnTo>
                <a:lnTo>
                  <a:pt x="9794995" y="2223373"/>
                </a:lnTo>
                <a:lnTo>
                  <a:pt x="0" y="2223373"/>
                </a:lnTo>
                <a:lnTo>
                  <a:pt x="0" y="0"/>
                </a:lnTo>
                <a:close/>
              </a:path>
            </a:pathLst>
          </a:custGeom>
          <a:blipFill>
            <a:blip r:embed="rId6"/>
            <a:stretch>
              <a:fillRect l="-5750" t="-7613" r="0" b="-7613"/>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14" id="14"/>
          <p:cNvSpPr txBox="true"/>
          <p:nvPr/>
        </p:nvSpPr>
        <p:spPr>
          <a:xfrm rot="0">
            <a:off x="-187403" y="8769309"/>
            <a:ext cx="14590838" cy="1057274"/>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=&gt;</a:t>
            </a:r>
            <a:r>
              <a:rPr lang="en-US" b="true" sz="3000">
                <a:solidFill>
                  <a:srgbClr val="000000"/>
                </a:solidFill>
                <a:latin typeface="Aileron Bold"/>
                <a:ea typeface="Aileron Bold"/>
                <a:cs typeface="Aileron Bold"/>
                <a:sym typeface="Aileron Bold"/>
              </a:rPr>
              <a:t> Kết luận: Tập {I,S} là khóa tối thiểu của lược đồ.</a:t>
            </a:r>
          </a:p>
          <a:p>
            <a:pPr algn="ctr">
              <a:lnSpc>
                <a:spcPts val="420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8934" y="7011227"/>
            <a:ext cx="5136866" cy="5136866"/>
          </a:xfrm>
          <a:custGeom>
            <a:avLst/>
            <a:gdLst/>
            <a:ahLst/>
            <a:cxnLst/>
            <a:rect r="r" b="b" t="t" l="l"/>
            <a:pathLst>
              <a:path h="5136866" w="5136866">
                <a:moveTo>
                  <a:pt x="0" y="0"/>
                </a:moveTo>
                <a:lnTo>
                  <a:pt x="5136866" y="0"/>
                </a:lnTo>
                <a:lnTo>
                  <a:pt x="5136866" y="5136865"/>
                </a:lnTo>
                <a:lnTo>
                  <a:pt x="0" y="5136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9499" y="786767"/>
            <a:ext cx="17739802" cy="9101416"/>
            <a:chOff x="0" y="0"/>
            <a:chExt cx="4672211" cy="2397081"/>
          </a:xfrm>
        </p:grpSpPr>
        <p:sp>
          <p:nvSpPr>
            <p:cNvPr name="Freeform 4" id="4"/>
            <p:cNvSpPr/>
            <p:nvPr/>
          </p:nvSpPr>
          <p:spPr>
            <a:xfrm flipH="false" flipV="false" rot="0">
              <a:off x="0" y="0"/>
              <a:ext cx="4672211" cy="2397081"/>
            </a:xfrm>
            <a:custGeom>
              <a:avLst/>
              <a:gdLst/>
              <a:ahLst/>
              <a:cxnLst/>
              <a:rect r="r" b="b" t="t" l="l"/>
              <a:pathLst>
                <a:path h="2397081" w="4672211">
                  <a:moveTo>
                    <a:pt x="25749" y="0"/>
                  </a:moveTo>
                  <a:lnTo>
                    <a:pt x="4646463" y="0"/>
                  </a:lnTo>
                  <a:cubicBezTo>
                    <a:pt x="4653292" y="0"/>
                    <a:pt x="4659841" y="2713"/>
                    <a:pt x="4664670" y="7542"/>
                  </a:cubicBezTo>
                  <a:cubicBezTo>
                    <a:pt x="4669498" y="12370"/>
                    <a:pt x="4672211" y="18920"/>
                    <a:pt x="4672211" y="25749"/>
                  </a:cubicBezTo>
                  <a:lnTo>
                    <a:pt x="4672211" y="2371332"/>
                  </a:lnTo>
                  <a:cubicBezTo>
                    <a:pt x="4672211" y="2378161"/>
                    <a:pt x="4669498" y="2384710"/>
                    <a:pt x="4664670" y="2389539"/>
                  </a:cubicBezTo>
                  <a:cubicBezTo>
                    <a:pt x="4659841" y="2394368"/>
                    <a:pt x="4653292" y="2397081"/>
                    <a:pt x="4646463" y="2397081"/>
                  </a:cubicBezTo>
                  <a:lnTo>
                    <a:pt x="25749" y="2397081"/>
                  </a:lnTo>
                  <a:cubicBezTo>
                    <a:pt x="18920" y="2397081"/>
                    <a:pt x="12370" y="2394368"/>
                    <a:pt x="7542" y="2389539"/>
                  </a:cubicBezTo>
                  <a:cubicBezTo>
                    <a:pt x="2713" y="2384710"/>
                    <a:pt x="0" y="2378161"/>
                    <a:pt x="0" y="2371332"/>
                  </a:cubicBezTo>
                  <a:lnTo>
                    <a:pt x="0" y="25749"/>
                  </a:lnTo>
                  <a:cubicBezTo>
                    <a:pt x="0" y="18920"/>
                    <a:pt x="2713" y="12370"/>
                    <a:pt x="7542" y="7542"/>
                  </a:cubicBezTo>
                  <a:cubicBezTo>
                    <a:pt x="12370" y="2713"/>
                    <a:pt x="18920" y="0"/>
                    <a:pt x="25749" y="0"/>
                  </a:cubicBezTo>
                  <a:close/>
                </a:path>
              </a:pathLst>
            </a:custGeom>
            <a:solidFill>
              <a:srgbClr val="E1EDFC"/>
            </a:solidFill>
            <a:ln cap="rnd">
              <a:noFill/>
              <a:prstDash val="solid"/>
              <a:round/>
            </a:ln>
          </p:spPr>
        </p:sp>
        <p:sp>
          <p:nvSpPr>
            <p:cNvPr name="TextBox 5" id="5"/>
            <p:cNvSpPr txBox="true"/>
            <p:nvPr/>
          </p:nvSpPr>
          <p:spPr>
            <a:xfrm>
              <a:off x="0" y="-47625"/>
              <a:ext cx="4672211" cy="2444706"/>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6" id="6"/>
          <p:cNvSpPr/>
          <p:nvPr/>
        </p:nvSpPr>
        <p:spPr>
          <a:xfrm flipH="false" flipV="false" rot="0">
            <a:off x="616269" y="1358520"/>
            <a:ext cx="824861" cy="837306"/>
          </a:xfrm>
          <a:custGeom>
            <a:avLst/>
            <a:gdLst/>
            <a:ahLst/>
            <a:cxnLst/>
            <a:rect r="r" b="b" t="t" l="l"/>
            <a:pathLst>
              <a:path h="837306" w="824861">
                <a:moveTo>
                  <a:pt x="0" y="0"/>
                </a:moveTo>
                <a:lnTo>
                  <a:pt x="824862" y="0"/>
                </a:lnTo>
                <a:lnTo>
                  <a:pt x="824862" y="837306"/>
                </a:lnTo>
                <a:lnTo>
                  <a:pt x="0" y="837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6269" y="981075"/>
            <a:ext cx="8124031" cy="2894469"/>
          </a:xfrm>
          <a:prstGeom prst="rect">
            <a:avLst/>
          </a:prstGeom>
        </p:spPr>
        <p:txBody>
          <a:bodyPr anchor="t" rtlCol="false" tIns="0" lIns="0" bIns="0" rIns="0">
            <a:spAutoFit/>
          </a:bodyPr>
          <a:lstStyle/>
          <a:p>
            <a:pPr algn="l">
              <a:lnSpc>
                <a:spcPts val="3488"/>
              </a:lnSpc>
              <a:spcBef>
                <a:spcPct val="0"/>
              </a:spcBef>
            </a:pPr>
            <a:r>
              <a:rPr lang="en-US" b="true" sz="2491">
                <a:solidFill>
                  <a:srgbClr val="000000"/>
                </a:solidFill>
                <a:latin typeface="Aileron Bold"/>
                <a:ea typeface="Aileron Bold"/>
                <a:cs typeface="Aileron Bold"/>
                <a:sym typeface="Aileron Bold"/>
              </a:rPr>
              <a:t>Câu 6/ </a:t>
            </a:r>
            <a:r>
              <a:rPr lang="en-US" b="true" sz="2491">
                <a:solidFill>
                  <a:srgbClr val="000000"/>
                </a:solidFill>
                <a:latin typeface="Aileron Bold"/>
                <a:ea typeface="Aileron Bold"/>
                <a:cs typeface="Aileron Bold"/>
                <a:sym typeface="Aileron Bold"/>
              </a:rPr>
              <a:t> Xét lược đồ quan hệ và tập phụ thuộc dữ liệu</a:t>
            </a:r>
          </a:p>
          <a:p>
            <a:pPr algn="l">
              <a:lnSpc>
                <a:spcPts val="3378"/>
              </a:lnSpc>
              <a:spcBef>
                <a:spcPct val="0"/>
              </a:spcBef>
            </a:pPr>
            <a:r>
              <a:rPr lang="en-US" b="true" sz="2412">
                <a:solidFill>
                  <a:srgbClr val="000000"/>
                </a:solidFill>
                <a:latin typeface="Aileron Bold"/>
                <a:ea typeface="Aileron Bold"/>
                <a:cs typeface="Aileron Bold"/>
                <a:sym typeface="Aileron Bold"/>
              </a:rPr>
              <a:t>Q = (C, T, H, R, S, G)</a:t>
            </a:r>
          </a:p>
          <a:p>
            <a:pPr algn="l">
              <a:lnSpc>
                <a:spcPts val="3378"/>
              </a:lnSpc>
              <a:spcBef>
                <a:spcPct val="0"/>
              </a:spcBef>
            </a:pPr>
            <a:r>
              <a:rPr lang="en-US" b="true" sz="2412">
                <a:solidFill>
                  <a:srgbClr val="000000"/>
                </a:solidFill>
                <a:latin typeface="Aileron Bold"/>
                <a:ea typeface="Aileron Bold"/>
                <a:cs typeface="Aileron Bold"/>
                <a:sym typeface="Aileron Bold"/>
              </a:rPr>
              <a:t>f = {f1 : C → T ; f2 : HR → C ; f3 :HT → R ; f4 :CS → G ; f5 : HS → R}</a:t>
            </a:r>
          </a:p>
          <a:p>
            <a:pPr algn="l">
              <a:lnSpc>
                <a:spcPts val="3378"/>
              </a:lnSpc>
              <a:spcBef>
                <a:spcPct val="0"/>
              </a:spcBef>
            </a:pPr>
            <a:r>
              <a:rPr lang="en-US" b="true" sz="2412">
                <a:solidFill>
                  <a:srgbClr val="000000"/>
                </a:solidFill>
                <a:latin typeface="Aileron Bold"/>
                <a:ea typeface="Aileron Bold"/>
                <a:cs typeface="Aileron Bold"/>
                <a:sym typeface="Aileron Bold"/>
              </a:rPr>
              <a:t>Tìm phủ tối thiểu của f</a:t>
            </a:r>
          </a:p>
          <a:p>
            <a:pPr algn="l">
              <a:lnSpc>
                <a:spcPts val="3046"/>
              </a:lnSpc>
              <a:spcBef>
                <a:spcPct val="0"/>
              </a:spcBef>
            </a:pPr>
          </a:p>
          <a:p>
            <a:pPr algn="just">
              <a:lnSpc>
                <a:spcPts val="2935"/>
              </a:lnSpc>
              <a:spcBef>
                <a:spcPct val="0"/>
              </a:spcBef>
            </a:pPr>
          </a:p>
        </p:txBody>
      </p:sp>
      <p:sp>
        <p:nvSpPr>
          <p:cNvPr name="TextBox 8" id="8"/>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9" id="9"/>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AutoShape 10" id="10"/>
          <p:cNvSpPr/>
          <p:nvPr/>
        </p:nvSpPr>
        <p:spPr>
          <a:xfrm>
            <a:off x="9144000" y="1358520"/>
            <a:ext cx="53500" cy="8048096"/>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616269" y="3091176"/>
            <a:ext cx="7772819" cy="6951628"/>
          </a:xfrm>
          <a:prstGeom prst="rect">
            <a:avLst/>
          </a:prstGeom>
        </p:spPr>
        <p:txBody>
          <a:bodyPr anchor="t" rtlCol="false" tIns="0" lIns="0" bIns="0" rIns="0">
            <a:spAutoFit/>
          </a:bodyPr>
          <a:lstStyle/>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B1: Phân rã vế phải của các phụ thu</a:t>
            </a:r>
            <a:r>
              <a:rPr lang="en-US" b="true" sz="2313" i="true">
                <a:solidFill>
                  <a:srgbClr val="000000"/>
                </a:solidFill>
                <a:latin typeface="Aileron Bold Italics"/>
                <a:ea typeface="Aileron Bold Italics"/>
                <a:cs typeface="Aileron Bold Italics"/>
                <a:sym typeface="Aileron Bold Italics"/>
              </a:rPr>
              <a:t>ộc hàm</a:t>
            </a:r>
          </a:p>
          <a:p>
            <a:pPr algn="l">
              <a:lnSpc>
                <a:spcPts val="3239"/>
              </a:lnSpc>
              <a:spcBef>
                <a:spcPct val="0"/>
              </a:spcBef>
            </a:pPr>
            <a:r>
              <a:rPr lang="en-US" sz="2313">
                <a:solidFill>
                  <a:srgbClr val="000000"/>
                </a:solidFill>
                <a:latin typeface="Aileron"/>
                <a:ea typeface="Aileron"/>
                <a:cs typeface="Aileron"/>
                <a:sym typeface="Aileron"/>
              </a:rPr>
              <a:t>( vế phải mỗi PTH đều có một thuộc tính → giữ nguyên)</a:t>
            </a:r>
          </a:p>
          <a:p>
            <a:pPr algn="l">
              <a:lnSpc>
                <a:spcPts val="3239"/>
              </a:lnSpc>
              <a:spcBef>
                <a:spcPct val="0"/>
              </a:spcBef>
            </a:pPr>
            <a:r>
              <a:rPr lang="en-US" sz="2313">
                <a:solidFill>
                  <a:srgbClr val="000000"/>
                </a:solidFill>
                <a:latin typeface="Aileron"/>
                <a:ea typeface="Aileron"/>
                <a:cs typeface="Aileron"/>
                <a:sym typeface="Aileron"/>
              </a:rPr>
              <a:t>f = {C → T ; HR → C ; HT → R ; CS → G ; HS → R}</a:t>
            </a:r>
          </a:p>
          <a:p>
            <a:pPr algn="l">
              <a:lnSpc>
                <a:spcPts val="3239"/>
              </a:lnSpc>
              <a:spcBef>
                <a:spcPct val="0"/>
              </a:spcBef>
            </a:pPr>
            <a:r>
              <a:rPr lang="en-US" b="true" sz="2313" i="true">
                <a:solidFill>
                  <a:srgbClr val="000000"/>
                </a:solidFill>
                <a:latin typeface="Aileron Bold Italics"/>
                <a:ea typeface="Aileron Bold Italics"/>
                <a:cs typeface="Aileron Bold Italics"/>
                <a:sym typeface="Aileron Bold Italics"/>
              </a:rPr>
              <a:t>B2: Loại thuộc tính dư ở vế trái</a:t>
            </a:r>
          </a:p>
          <a:p>
            <a:pPr algn="l">
              <a:lnSpc>
                <a:spcPts val="3239"/>
              </a:lnSpc>
              <a:spcBef>
                <a:spcPct val="0"/>
              </a:spcBef>
            </a:pPr>
            <a:r>
              <a:rPr lang="en-US" sz="2313">
                <a:solidFill>
                  <a:srgbClr val="000000"/>
                </a:solidFill>
                <a:latin typeface="Aileron"/>
                <a:ea typeface="Aileron"/>
                <a:cs typeface="Aileron"/>
                <a:sym typeface="Aileron"/>
              </a:rPr>
              <a:t>C → T ( không xét vì vế trái có 1 thuộc tính )</a:t>
            </a:r>
          </a:p>
          <a:p>
            <a:pPr algn="l">
              <a:lnSpc>
                <a:spcPts val="3239"/>
              </a:lnSpc>
              <a:spcBef>
                <a:spcPct val="0"/>
              </a:spcBef>
            </a:pPr>
            <a:r>
              <a:rPr lang="en-US" sz="2313">
                <a:solidFill>
                  <a:srgbClr val="000000"/>
                </a:solidFill>
                <a:latin typeface="Aileron"/>
                <a:ea typeface="Aileron"/>
                <a:cs typeface="Aileron"/>
                <a:sym typeface="Aileron"/>
              </a:rPr>
              <a:t>Xét HR → C</a:t>
            </a:r>
          </a:p>
          <a:p>
            <a:pPr algn="l">
              <a:lnSpc>
                <a:spcPts val="3239"/>
              </a:lnSpc>
              <a:spcBef>
                <a:spcPct val="0"/>
              </a:spcBef>
            </a:pPr>
            <a:r>
              <a:rPr lang="en-US" sz="2313">
                <a:solidFill>
                  <a:srgbClr val="000000"/>
                </a:solidFill>
                <a:latin typeface="Aileron"/>
                <a:ea typeface="Aileron"/>
                <a:cs typeface="Aileron"/>
                <a:sym typeface="Aileron"/>
              </a:rPr>
              <a:t>H⁺ (f - {HR → C}) = H không chứa C → H không dư</a:t>
            </a:r>
          </a:p>
          <a:p>
            <a:pPr algn="l">
              <a:lnSpc>
                <a:spcPts val="3239"/>
              </a:lnSpc>
              <a:spcBef>
                <a:spcPct val="0"/>
              </a:spcBef>
            </a:pPr>
            <a:r>
              <a:rPr lang="en-US" sz="2313">
                <a:solidFill>
                  <a:srgbClr val="000000"/>
                </a:solidFill>
                <a:latin typeface="Aileron"/>
                <a:ea typeface="Aileron"/>
                <a:cs typeface="Aileron"/>
                <a:sym typeface="Aileron"/>
              </a:rPr>
              <a:t>R⁺ (f - {HR → C}) = R không chứa C → R không dư</a:t>
            </a:r>
          </a:p>
          <a:p>
            <a:pPr algn="l">
              <a:lnSpc>
                <a:spcPts val="3239"/>
              </a:lnSpc>
              <a:spcBef>
                <a:spcPct val="0"/>
              </a:spcBef>
            </a:pPr>
            <a:r>
              <a:rPr lang="en-US" sz="2313">
                <a:solidFill>
                  <a:srgbClr val="000000"/>
                </a:solidFill>
                <a:latin typeface="Aileron"/>
                <a:ea typeface="Aileron"/>
                <a:cs typeface="Aileron"/>
                <a:sym typeface="Aileron"/>
              </a:rPr>
              <a:t>→ Giữ nguyên HR → C</a:t>
            </a:r>
          </a:p>
          <a:p>
            <a:pPr algn="l">
              <a:lnSpc>
                <a:spcPts val="3239"/>
              </a:lnSpc>
              <a:spcBef>
                <a:spcPct val="0"/>
              </a:spcBef>
            </a:pPr>
            <a:r>
              <a:rPr lang="en-US" sz="2313">
                <a:solidFill>
                  <a:srgbClr val="000000"/>
                </a:solidFill>
                <a:latin typeface="Aileron"/>
                <a:ea typeface="Aileron"/>
                <a:cs typeface="Aileron"/>
                <a:sym typeface="Aileron"/>
              </a:rPr>
              <a:t>Xét HT → R</a:t>
            </a:r>
          </a:p>
          <a:p>
            <a:pPr algn="l">
              <a:lnSpc>
                <a:spcPts val="3239"/>
              </a:lnSpc>
              <a:spcBef>
                <a:spcPct val="0"/>
              </a:spcBef>
            </a:pPr>
            <a:r>
              <a:rPr lang="en-US" sz="2313">
                <a:solidFill>
                  <a:srgbClr val="000000"/>
                </a:solidFill>
                <a:latin typeface="Aileron"/>
                <a:ea typeface="Aileron"/>
                <a:cs typeface="Aileron"/>
                <a:sym typeface="Aileron"/>
              </a:rPr>
              <a:t>H⁺ (f - {HT → R}) = H không chứa R → H không dư</a:t>
            </a:r>
          </a:p>
          <a:p>
            <a:pPr algn="l">
              <a:lnSpc>
                <a:spcPts val="3239"/>
              </a:lnSpc>
              <a:spcBef>
                <a:spcPct val="0"/>
              </a:spcBef>
            </a:pPr>
            <a:r>
              <a:rPr lang="en-US" sz="2313">
                <a:solidFill>
                  <a:srgbClr val="000000"/>
                </a:solidFill>
                <a:latin typeface="Aileron"/>
                <a:ea typeface="Aileron"/>
                <a:cs typeface="Aileron"/>
                <a:sym typeface="Aileron"/>
              </a:rPr>
              <a:t>T⁺ (f - {HT → R}) = T không chứa R → T không dư</a:t>
            </a:r>
          </a:p>
          <a:p>
            <a:pPr algn="l">
              <a:lnSpc>
                <a:spcPts val="3239"/>
              </a:lnSpc>
              <a:spcBef>
                <a:spcPct val="0"/>
              </a:spcBef>
            </a:pPr>
            <a:r>
              <a:rPr lang="en-US" sz="2313">
                <a:solidFill>
                  <a:srgbClr val="000000"/>
                </a:solidFill>
                <a:latin typeface="Aileron"/>
                <a:ea typeface="Aileron"/>
                <a:cs typeface="Aileron"/>
                <a:sym typeface="Aileron"/>
              </a:rPr>
              <a:t>→ Giữ nguyên HT → R</a:t>
            </a:r>
          </a:p>
          <a:p>
            <a:pPr algn="l">
              <a:lnSpc>
                <a:spcPts val="3239"/>
              </a:lnSpc>
              <a:spcBef>
                <a:spcPct val="0"/>
              </a:spcBef>
            </a:pPr>
            <a:r>
              <a:rPr lang="en-US" sz="2313">
                <a:solidFill>
                  <a:srgbClr val="000000"/>
                </a:solidFill>
                <a:latin typeface="Aileron"/>
                <a:ea typeface="Aileron"/>
                <a:cs typeface="Aileron"/>
                <a:sym typeface="Aileron"/>
              </a:rPr>
              <a:t>Xét CS → G</a:t>
            </a:r>
          </a:p>
          <a:p>
            <a:pPr algn="l">
              <a:lnSpc>
                <a:spcPts val="3239"/>
              </a:lnSpc>
              <a:spcBef>
                <a:spcPct val="0"/>
              </a:spcBef>
            </a:pPr>
            <a:r>
              <a:rPr lang="en-US" sz="2313">
                <a:solidFill>
                  <a:srgbClr val="000000"/>
                </a:solidFill>
                <a:latin typeface="Aileron"/>
                <a:ea typeface="Aileron"/>
                <a:cs typeface="Aileron"/>
                <a:sym typeface="Aileron"/>
              </a:rPr>
              <a:t>C⁺ (f - {CS → G}) = {C, T} không chứa G → C không dư</a:t>
            </a:r>
          </a:p>
          <a:p>
            <a:pPr algn="l">
              <a:lnSpc>
                <a:spcPts val="3239"/>
              </a:lnSpc>
              <a:spcBef>
                <a:spcPct val="0"/>
              </a:spcBef>
            </a:pPr>
            <a:r>
              <a:rPr lang="en-US" sz="2313">
                <a:solidFill>
                  <a:srgbClr val="000000"/>
                </a:solidFill>
                <a:latin typeface="Aileron"/>
                <a:ea typeface="Aileron"/>
                <a:cs typeface="Aileron"/>
                <a:sym typeface="Aileron"/>
              </a:rPr>
              <a:t>S⁺ (f - {CS → G}) = S không chứa G → S không dư</a:t>
            </a:r>
          </a:p>
          <a:p>
            <a:pPr algn="ctr">
              <a:lnSpc>
                <a:spcPts val="3239"/>
              </a:lnSpc>
              <a:spcBef>
                <a:spcPct val="0"/>
              </a:spcBef>
            </a:pPr>
          </a:p>
        </p:txBody>
      </p:sp>
      <p:sp>
        <p:nvSpPr>
          <p:cNvPr name="TextBox 12" id="12"/>
          <p:cNvSpPr txBox="true"/>
          <p:nvPr/>
        </p:nvSpPr>
        <p:spPr>
          <a:xfrm rot="0">
            <a:off x="9597549" y="928313"/>
            <a:ext cx="8293100" cy="8770699"/>
          </a:xfrm>
          <a:prstGeom prst="rect">
            <a:avLst/>
          </a:prstGeom>
        </p:spPr>
        <p:txBody>
          <a:bodyPr anchor="t" rtlCol="false" tIns="0" lIns="0" bIns="0" rIns="0">
            <a:spAutoFit/>
          </a:bodyPr>
          <a:lstStyle/>
          <a:p>
            <a:pPr algn="just">
              <a:lnSpc>
                <a:spcPts val="3320"/>
              </a:lnSpc>
            </a:pPr>
            <a:r>
              <a:rPr lang="en-US" sz="2371">
                <a:solidFill>
                  <a:srgbClr val="000000"/>
                </a:solidFill>
                <a:latin typeface="Aileron"/>
                <a:ea typeface="Aileron"/>
                <a:cs typeface="Aileron"/>
                <a:sym typeface="Aileron"/>
              </a:rPr>
              <a:t>→ Giữ nguyên CS → G</a:t>
            </a:r>
          </a:p>
          <a:p>
            <a:pPr algn="just">
              <a:lnSpc>
                <a:spcPts val="3320"/>
              </a:lnSpc>
            </a:pPr>
            <a:r>
              <a:rPr lang="en-US" sz="2371">
                <a:solidFill>
                  <a:srgbClr val="000000"/>
                </a:solidFill>
                <a:latin typeface="Aileron"/>
                <a:ea typeface="Aileron"/>
                <a:cs typeface="Aileron"/>
                <a:sym typeface="Aileron"/>
              </a:rPr>
              <a:t>Xét HS → R</a:t>
            </a:r>
          </a:p>
          <a:p>
            <a:pPr algn="just">
              <a:lnSpc>
                <a:spcPts val="3320"/>
              </a:lnSpc>
            </a:pPr>
            <a:r>
              <a:rPr lang="en-US" sz="2371">
                <a:solidFill>
                  <a:srgbClr val="000000"/>
                </a:solidFill>
                <a:latin typeface="Aileron"/>
                <a:ea typeface="Aileron"/>
                <a:cs typeface="Aileron"/>
                <a:sym typeface="Aileron"/>
              </a:rPr>
              <a:t>H⁺ (f - {HS → R}) = H không chứa R → H không dư</a:t>
            </a:r>
          </a:p>
          <a:p>
            <a:pPr algn="just">
              <a:lnSpc>
                <a:spcPts val="3320"/>
              </a:lnSpc>
            </a:pPr>
            <a:r>
              <a:rPr lang="en-US" sz="2371">
                <a:solidFill>
                  <a:srgbClr val="000000"/>
                </a:solidFill>
                <a:latin typeface="Aileron"/>
                <a:ea typeface="Aileron"/>
                <a:cs typeface="Aileron"/>
                <a:sym typeface="Aileron"/>
              </a:rPr>
              <a:t>S⁺ (f - {HS → R}) = S không chứa R → S không dư</a:t>
            </a:r>
          </a:p>
          <a:p>
            <a:pPr algn="just">
              <a:lnSpc>
                <a:spcPts val="3320"/>
              </a:lnSpc>
            </a:pPr>
            <a:r>
              <a:rPr lang="en-US" sz="2371">
                <a:solidFill>
                  <a:srgbClr val="000000"/>
                </a:solidFill>
                <a:latin typeface="Aileron"/>
                <a:ea typeface="Aileron"/>
                <a:cs typeface="Aileron"/>
                <a:sym typeface="Aileron"/>
              </a:rPr>
              <a:t>→ Giữ nguyên HS → R</a:t>
            </a:r>
          </a:p>
          <a:p>
            <a:pPr algn="just">
              <a:lnSpc>
                <a:spcPts val="3320"/>
              </a:lnSpc>
              <a:spcBef>
                <a:spcPct val="0"/>
              </a:spcBef>
            </a:pPr>
            <a:r>
              <a:rPr lang="en-US" sz="2371">
                <a:solidFill>
                  <a:srgbClr val="000000"/>
                </a:solidFill>
                <a:latin typeface="Aileron"/>
                <a:ea typeface="Aileron"/>
                <a:cs typeface="Aileron"/>
                <a:sym typeface="Aileron"/>
              </a:rPr>
              <a:t>Kết luận: Không có thu</a:t>
            </a:r>
            <a:r>
              <a:rPr lang="en-US" sz="2371">
                <a:solidFill>
                  <a:srgbClr val="000000"/>
                </a:solidFill>
                <a:latin typeface="Aileron"/>
                <a:ea typeface="Aileron"/>
                <a:cs typeface="Aileron"/>
                <a:sym typeface="Aileron"/>
              </a:rPr>
              <a:t>ộc tính dư ở vế trái nào → Tập phụ thuộc không thay đổi</a:t>
            </a:r>
          </a:p>
          <a:p>
            <a:pPr algn="just">
              <a:lnSpc>
                <a:spcPts val="3320"/>
              </a:lnSpc>
              <a:spcBef>
                <a:spcPct val="0"/>
              </a:spcBef>
            </a:pPr>
            <a:r>
              <a:rPr lang="en-US" b="true" sz="2371" i="true">
                <a:solidFill>
                  <a:srgbClr val="000000"/>
                </a:solidFill>
                <a:latin typeface="Aileron Bold Italics"/>
                <a:ea typeface="Aileron Bold Italics"/>
                <a:cs typeface="Aileron Bold Italics"/>
                <a:sym typeface="Aileron Bold Italics"/>
              </a:rPr>
              <a:t>Bước 3: Loại phụ thuộc hàm dư</a:t>
            </a:r>
          </a:p>
          <a:p>
            <a:pPr algn="just">
              <a:lnSpc>
                <a:spcPts val="3320"/>
              </a:lnSpc>
              <a:spcBef>
                <a:spcPct val="0"/>
              </a:spcBef>
            </a:pPr>
            <a:r>
              <a:rPr lang="en-US" sz="2371">
                <a:solidFill>
                  <a:srgbClr val="000000"/>
                </a:solidFill>
                <a:latin typeface="Aileron"/>
                <a:ea typeface="Aileron"/>
                <a:cs typeface="Aileron"/>
                <a:sym typeface="Aileron"/>
              </a:rPr>
              <a:t>(K xét PTH có vế phải chỉ xuất hiện 1 lần )</a:t>
            </a:r>
          </a:p>
          <a:p>
            <a:pPr algn="just">
              <a:lnSpc>
                <a:spcPts val="3320"/>
              </a:lnSpc>
              <a:spcBef>
                <a:spcPct val="0"/>
              </a:spcBef>
            </a:pPr>
            <a:r>
              <a:rPr lang="en-US" sz="2371">
                <a:solidFill>
                  <a:srgbClr val="000000"/>
                </a:solidFill>
                <a:latin typeface="Aileron"/>
                <a:ea typeface="Aileron"/>
                <a:cs typeface="Aileron"/>
                <a:sym typeface="Aileron"/>
              </a:rPr>
              <a:t>Xét HT → R</a:t>
            </a:r>
          </a:p>
          <a:p>
            <a:pPr algn="just">
              <a:lnSpc>
                <a:spcPts val="3320"/>
              </a:lnSpc>
              <a:spcBef>
                <a:spcPct val="0"/>
              </a:spcBef>
            </a:pPr>
            <a:r>
              <a:rPr lang="en-US" sz="2371">
                <a:solidFill>
                  <a:srgbClr val="000000"/>
                </a:solidFill>
                <a:latin typeface="Aileron"/>
                <a:ea typeface="Aileron"/>
                <a:cs typeface="Aileron"/>
                <a:sym typeface="Aileron"/>
              </a:rPr>
              <a:t>f' = f - {HT → R} = {C → T, HR → C, CS → G, HS → R}</a:t>
            </a:r>
          </a:p>
          <a:p>
            <a:pPr algn="just">
              <a:lnSpc>
                <a:spcPts val="3320"/>
              </a:lnSpc>
              <a:spcBef>
                <a:spcPct val="0"/>
              </a:spcBef>
            </a:pPr>
            <a:r>
              <a:rPr lang="en-US" sz="2371">
                <a:solidFill>
                  <a:srgbClr val="000000"/>
                </a:solidFill>
                <a:latin typeface="Aileron"/>
                <a:ea typeface="Aileron"/>
                <a:cs typeface="Aileron"/>
                <a:sym typeface="Aileron"/>
              </a:rPr>
              <a:t>HT⁺ = {H, T}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HT → R</a:t>
            </a:r>
          </a:p>
          <a:p>
            <a:pPr algn="just">
              <a:lnSpc>
                <a:spcPts val="3320"/>
              </a:lnSpc>
              <a:spcBef>
                <a:spcPct val="0"/>
              </a:spcBef>
            </a:pPr>
            <a:r>
              <a:rPr lang="en-US" sz="2371">
                <a:solidFill>
                  <a:srgbClr val="000000"/>
                </a:solidFill>
                <a:latin typeface="Aileron"/>
                <a:ea typeface="Aileron"/>
                <a:cs typeface="Aileron"/>
                <a:sym typeface="Aileron"/>
              </a:rPr>
              <a:t>Xét HS → R</a:t>
            </a:r>
          </a:p>
          <a:p>
            <a:pPr algn="just">
              <a:lnSpc>
                <a:spcPts val="3320"/>
              </a:lnSpc>
              <a:spcBef>
                <a:spcPct val="0"/>
              </a:spcBef>
            </a:pPr>
            <a:r>
              <a:rPr lang="en-US" sz="2371">
                <a:solidFill>
                  <a:srgbClr val="000000"/>
                </a:solidFill>
                <a:latin typeface="Aileron"/>
                <a:ea typeface="Aileron"/>
                <a:cs typeface="Aileron"/>
                <a:sym typeface="Aileron"/>
              </a:rPr>
              <a:t>f' = f - {HS → R} = {C → T, HR → C, HT → R, CS → G}</a:t>
            </a:r>
          </a:p>
          <a:p>
            <a:pPr algn="just">
              <a:lnSpc>
                <a:spcPts val="3320"/>
              </a:lnSpc>
              <a:spcBef>
                <a:spcPct val="0"/>
              </a:spcBef>
            </a:pPr>
            <a:r>
              <a:rPr lang="en-US" sz="2371">
                <a:solidFill>
                  <a:srgbClr val="000000"/>
                </a:solidFill>
                <a:latin typeface="Aileron"/>
                <a:ea typeface="Aileron"/>
                <a:cs typeface="Aileron"/>
                <a:sym typeface="Aileron"/>
              </a:rPr>
              <a:t>HS⁺ = {H, S} → Không suy ra được R</a:t>
            </a:r>
          </a:p>
          <a:p>
            <a:pPr algn="just">
              <a:lnSpc>
                <a:spcPts val="3320"/>
              </a:lnSpc>
              <a:spcBef>
                <a:spcPct val="0"/>
              </a:spcBef>
            </a:pPr>
            <a:r>
              <a:rPr lang="en-US" sz="2371">
                <a:solidFill>
                  <a:srgbClr val="000000"/>
                </a:solidFill>
                <a:latin typeface="Aileron"/>
                <a:ea typeface="Aileron"/>
                <a:cs typeface="Aileron"/>
                <a:sym typeface="Aileron"/>
              </a:rPr>
              <a:t>→ Giữ lại HS → R</a:t>
            </a:r>
          </a:p>
          <a:p>
            <a:pPr algn="just">
              <a:lnSpc>
                <a:spcPts val="3320"/>
              </a:lnSpc>
              <a:spcBef>
                <a:spcPct val="0"/>
              </a:spcBef>
            </a:pPr>
            <a:r>
              <a:rPr lang="en-US" b="true" sz="2371">
                <a:solidFill>
                  <a:srgbClr val="000000"/>
                </a:solidFill>
                <a:latin typeface="Aileron Bold"/>
                <a:ea typeface="Aileron Bold"/>
                <a:cs typeface="Aileron Bold"/>
                <a:sym typeface="Aileron Bold"/>
              </a:rPr>
              <a:t>Kết luận: Không có phụ thuộc hàm nào dư → </a:t>
            </a:r>
          </a:p>
          <a:p>
            <a:pPr algn="just">
              <a:lnSpc>
                <a:spcPts val="3320"/>
              </a:lnSpc>
              <a:spcBef>
                <a:spcPct val="0"/>
              </a:spcBef>
            </a:pPr>
            <a:r>
              <a:rPr lang="en-US" b="true" sz="2371">
                <a:solidFill>
                  <a:srgbClr val="000000"/>
                </a:solidFill>
                <a:latin typeface="Aileron Bold"/>
                <a:ea typeface="Aileron Bold"/>
                <a:cs typeface="Aileron Bold"/>
                <a:sym typeface="Aileron Bold"/>
              </a:rPr>
              <a:t>Tập f là phủ tối thiểu</a:t>
            </a:r>
          </a:p>
          <a:p>
            <a:pPr algn="just">
              <a:lnSpc>
                <a:spcPts val="3320"/>
              </a:lnSpc>
              <a:spcBef>
                <a:spcPct val="0"/>
              </a:spcBef>
            </a:pPr>
            <a:r>
              <a:rPr lang="en-US" b="true" sz="2371">
                <a:solidFill>
                  <a:srgbClr val="000000"/>
                </a:solidFill>
                <a:latin typeface="Aileron Bold"/>
                <a:ea typeface="Aileron Bold"/>
                <a:cs typeface="Aileron Bold"/>
                <a:sym typeface="Aileron Bold"/>
              </a:rPr>
              <a:t>vậy  f = {C → T ; HR → C ; HT → R ; CS → G ; HS → R}</a:t>
            </a:r>
          </a:p>
          <a:p>
            <a:pPr algn="ctr">
              <a:lnSpc>
                <a:spcPts val="318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657265" y="1486887"/>
            <a:ext cx="7984889" cy="7274268"/>
          </a:xfrm>
          <a:prstGeom prst="rect">
            <a:avLst/>
          </a:prstGeom>
        </p:spPr>
        <p:txBody>
          <a:bodyPr anchor="t" rtlCol="false" tIns="0" lIns="0" bIns="0" rIns="0">
            <a:spAutoFit/>
          </a:bodyPr>
          <a:lstStyle/>
          <a:p>
            <a:pPr algn="l">
              <a:lnSpc>
                <a:spcPts val="3831"/>
              </a:lnSpc>
            </a:pPr>
            <a:r>
              <a:rPr lang="en-US" sz="2736" b="true">
                <a:solidFill>
                  <a:srgbClr val="000000"/>
                </a:solidFill>
                <a:latin typeface="Aileron Bold"/>
                <a:ea typeface="Aileron Bold"/>
                <a:cs typeface="Aileron Bold"/>
                <a:sym typeface="Aileron Bold"/>
              </a:rPr>
              <a:t>Câu 7/ Q(A,B,C,D,E,H) </a:t>
            </a:r>
          </a:p>
          <a:p>
            <a:pPr algn="l">
              <a:lnSpc>
                <a:spcPts val="3831"/>
              </a:lnSpc>
            </a:pPr>
            <a:r>
              <a:rPr lang="en-US" sz="2736" b="true">
                <a:solidFill>
                  <a:srgbClr val="000000"/>
                </a:solidFill>
                <a:latin typeface="Aileron Bold"/>
                <a:ea typeface="Aileron Bold"/>
                <a:cs typeface="Aileron Bold"/>
                <a:sym typeface="Aileron Bold"/>
              </a:rPr>
              <a:t>F={A → E; C → D; E → DH} </a:t>
            </a:r>
          </a:p>
          <a:p>
            <a:pPr algn="l">
              <a:lnSpc>
                <a:spcPts val="3831"/>
              </a:lnSpc>
            </a:pPr>
            <a:r>
              <a:rPr lang="en-US" sz="2736" b="true">
                <a:solidFill>
                  <a:srgbClr val="000000"/>
                </a:solidFill>
                <a:latin typeface="Aileron Bold"/>
                <a:ea typeface="Aileron Bold"/>
                <a:cs typeface="Aileron Bold"/>
                <a:sym typeface="Aileron Bold"/>
              </a:rPr>
              <a:t>Chứng minh K={A,B,C} là khóa duy nhất của Q</a:t>
            </a:r>
          </a:p>
          <a:p>
            <a:pPr algn="l">
              <a:lnSpc>
                <a:spcPts val="3831"/>
              </a:lnSpc>
              <a:spcBef>
                <a:spcPct val="0"/>
              </a:spcBef>
            </a:pPr>
            <a:r>
              <a:rPr lang="en-US" sz="2736">
                <a:solidFill>
                  <a:srgbClr val="000000"/>
                </a:solidFill>
                <a:latin typeface="Aileron"/>
                <a:ea typeface="Aileron"/>
                <a:cs typeface="Aileron"/>
                <a:sym typeface="Aileron"/>
              </a:rPr>
              <a:t>Bước 1: Chứ</a:t>
            </a:r>
            <a:r>
              <a:rPr lang="en-US" sz="2736">
                <a:solidFill>
                  <a:srgbClr val="000000"/>
                </a:solidFill>
                <a:latin typeface="Aileron"/>
                <a:ea typeface="Aileron"/>
                <a:cs typeface="Aileron"/>
                <a:sym typeface="Aileron"/>
              </a:rPr>
              <a:t>ng minh {A, B, C} là khóa</a:t>
            </a:r>
          </a:p>
          <a:p>
            <a:pPr algn="l">
              <a:lnSpc>
                <a:spcPts val="3831"/>
              </a:lnSpc>
              <a:spcBef>
                <a:spcPct val="0"/>
              </a:spcBef>
            </a:pPr>
            <a:r>
              <a:rPr lang="en-US" sz="2736">
                <a:solidFill>
                  <a:srgbClr val="000000"/>
                </a:solidFill>
                <a:latin typeface="Aileron"/>
                <a:ea typeface="Aileron"/>
                <a:cs typeface="Aileron"/>
                <a:sym typeface="Aileron"/>
              </a:rPr>
              <a:t>Tính ABC+ = {A, B, C}</a:t>
            </a:r>
          </a:p>
          <a:p>
            <a:pPr algn="l">
              <a:lnSpc>
                <a:spcPts val="3831"/>
              </a:lnSpc>
              <a:spcBef>
                <a:spcPct val="0"/>
              </a:spcBef>
            </a:pPr>
            <a:r>
              <a:rPr lang="en-US" sz="2736">
                <a:solidFill>
                  <a:srgbClr val="000000"/>
                </a:solidFill>
                <a:latin typeface="Aileron"/>
                <a:ea typeface="Aileron"/>
                <a:cs typeface="Aileron"/>
                <a:sym typeface="Aileron"/>
              </a:rPr>
              <a:t>A → E ⇒ thêm E vào: ABC+ = {A, B, C, E}</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C → D ⇒ thêm D vào:</a:t>
            </a:r>
          </a:p>
          <a:p>
            <a:pPr algn="l">
              <a:lnSpc>
                <a:spcPts val="3831"/>
              </a:lnSpc>
              <a:spcBef>
                <a:spcPct val="0"/>
              </a:spcBef>
            </a:pPr>
            <a:r>
              <a:rPr lang="en-US" sz="2736">
                <a:solidFill>
                  <a:srgbClr val="000000"/>
                </a:solidFill>
                <a:latin typeface="Aileron"/>
                <a:ea typeface="Aileron"/>
                <a:cs typeface="Aileron"/>
                <a:sym typeface="Aileron"/>
              </a:rPr>
              <a:t>ABC+ = {A, B, C, E, D}</a:t>
            </a:r>
          </a:p>
          <a:p>
            <a:pPr algn="l">
              <a:lnSpc>
                <a:spcPts val="3831"/>
              </a:lnSpc>
              <a:spcBef>
                <a:spcPct val="0"/>
              </a:spcBef>
            </a:pPr>
            <a:r>
              <a:rPr lang="en-US" sz="2736">
                <a:solidFill>
                  <a:srgbClr val="000000"/>
                </a:solidFill>
                <a:latin typeface="Aileron"/>
                <a:ea typeface="Aileron"/>
                <a:cs typeface="Aileron"/>
                <a:sym typeface="Aileron"/>
              </a:rPr>
              <a:t>E → DH ⇒ E cho D (đã có), thêm H vào:</a:t>
            </a:r>
          </a:p>
          <a:p>
            <a:pPr algn="l">
              <a:lnSpc>
                <a:spcPts val="3831"/>
              </a:lnSpc>
              <a:spcBef>
                <a:spcPct val="0"/>
              </a:spcBef>
            </a:pPr>
            <a:r>
              <a:rPr lang="en-US" sz="2736">
                <a:solidFill>
                  <a:srgbClr val="000000"/>
                </a:solidFill>
                <a:latin typeface="Aileron"/>
                <a:ea typeface="Aileron"/>
                <a:cs typeface="Aileron"/>
                <a:sym typeface="Aileron"/>
              </a:rPr>
              <a:t>ABC+ = {A, B, C, D, E, H}</a:t>
            </a:r>
          </a:p>
          <a:p>
            <a:pPr algn="l">
              <a:lnSpc>
                <a:spcPts val="3831"/>
              </a:lnSpc>
              <a:spcBef>
                <a:spcPct val="0"/>
              </a:spcBef>
            </a:pPr>
            <a:r>
              <a:rPr lang="en-US" sz="2736">
                <a:solidFill>
                  <a:srgbClr val="000000"/>
                </a:solidFill>
                <a:latin typeface="Aileron"/>
                <a:ea typeface="Aileron"/>
                <a:cs typeface="Aileron"/>
                <a:sym typeface="Aileron"/>
              </a:rPr>
              <a:t>-&gt; (ABC)+ = {A, B, C, D, E, H} = toàn bộ thuộc tính trong Q</a:t>
            </a:r>
          </a:p>
          <a:p>
            <a:pPr algn="l">
              <a:lnSpc>
                <a:spcPts val="3831"/>
              </a:lnSpc>
              <a:spcBef>
                <a:spcPct val="0"/>
              </a:spcBef>
            </a:pPr>
            <a:r>
              <a:rPr lang="en-US" sz="2736">
                <a:solidFill>
                  <a:srgbClr val="000000"/>
                </a:solidFill>
                <a:latin typeface="Aileron"/>
                <a:ea typeface="Aileron"/>
                <a:cs typeface="Aileron"/>
                <a:sym typeface="Aileron"/>
              </a:rPr>
              <a:t>Vậy {A, B, C} là siêu khóa.</a:t>
            </a:r>
          </a:p>
          <a:p>
            <a:pPr algn="l">
              <a:lnSpc>
                <a:spcPts val="3831"/>
              </a:lnSpc>
              <a:spcBef>
                <a:spcPct val="0"/>
              </a:spcBef>
            </a:pPr>
          </a:p>
        </p:txBody>
      </p:sp>
      <p:sp>
        <p:nvSpPr>
          <p:cNvPr name="TextBox 5" id="5"/>
          <p:cNvSpPr txBox="true"/>
          <p:nvPr/>
        </p:nvSpPr>
        <p:spPr>
          <a:xfrm rot="0">
            <a:off x="9633375" y="1496412"/>
            <a:ext cx="7065316" cy="7941226"/>
          </a:xfrm>
          <a:prstGeom prst="rect">
            <a:avLst/>
          </a:prstGeom>
        </p:spPr>
        <p:txBody>
          <a:bodyPr anchor="t" rtlCol="false" tIns="0" lIns="0" bIns="0" rIns="0">
            <a:spAutoFit/>
          </a:bodyPr>
          <a:lstStyle/>
          <a:p>
            <a:pPr algn="l">
              <a:lnSpc>
                <a:spcPts val="3355"/>
              </a:lnSpc>
              <a:spcBef>
                <a:spcPct val="0"/>
              </a:spcBef>
            </a:pPr>
            <a:r>
              <a:rPr lang="en-US" sz="2396">
                <a:solidFill>
                  <a:srgbClr val="000000"/>
                </a:solidFill>
                <a:latin typeface="Aileron"/>
                <a:ea typeface="Aileron"/>
                <a:cs typeface="Aileron"/>
                <a:sym typeface="Aileron"/>
              </a:rPr>
              <a:t>Bước 2: </a:t>
            </a:r>
            <a:r>
              <a:rPr lang="en-US" sz="2396">
                <a:solidFill>
                  <a:srgbClr val="000000"/>
                </a:solidFill>
                <a:latin typeface="Aileron"/>
                <a:ea typeface="Aileron"/>
                <a:cs typeface="Aileron"/>
                <a:sym typeface="Aileron"/>
              </a:rPr>
              <a:t>Chứng minh tối thiểu</a:t>
            </a:r>
          </a:p>
          <a:p>
            <a:pPr algn="l">
              <a:lnSpc>
                <a:spcPts val="3355"/>
              </a:lnSpc>
              <a:spcBef>
                <a:spcPct val="0"/>
              </a:spcBef>
            </a:pPr>
            <a:r>
              <a:rPr lang="en-US" sz="2396">
                <a:solidFill>
                  <a:srgbClr val="000000"/>
                </a:solidFill>
                <a:latin typeface="Aileron"/>
                <a:ea typeface="Aileron"/>
                <a:cs typeface="Aileron"/>
                <a:sym typeface="Aileron"/>
              </a:rPr>
              <a:t>Thử AC+:</a:t>
            </a:r>
          </a:p>
          <a:p>
            <a:pPr algn="l">
              <a:lnSpc>
                <a:spcPts val="3355"/>
              </a:lnSpc>
              <a:spcBef>
                <a:spcPct val="0"/>
              </a:spcBef>
            </a:pPr>
            <a:r>
              <a:rPr lang="en-US" sz="2396">
                <a:solidFill>
                  <a:srgbClr val="000000"/>
                </a:solidFill>
                <a:latin typeface="Aileron"/>
                <a:ea typeface="Aileron"/>
                <a:cs typeface="Aileron"/>
                <a:sym typeface="Aileron"/>
              </a:rPr>
              <a:t>AC+ = {A, C}</a:t>
            </a:r>
          </a:p>
          <a:p>
            <a:pPr algn="l">
              <a:lnSpc>
                <a:spcPts val="3355"/>
              </a:lnSpc>
              <a:spcBef>
                <a:spcPct val="0"/>
              </a:spcBef>
            </a:pPr>
            <a:r>
              <a:rPr lang="en-US" sz="2396">
                <a:solidFill>
                  <a:srgbClr val="000000"/>
                </a:solidFill>
                <a:latin typeface="Aileron"/>
                <a:ea typeface="Aileron"/>
                <a:cs typeface="Aileron"/>
                <a:sym typeface="Aileron"/>
              </a:rPr>
              <a:t>A → E ⇒ AC+ = {A, C, E} </a:t>
            </a:r>
          </a:p>
          <a:p>
            <a:pPr algn="l">
              <a:lnSpc>
                <a:spcPts val="3355"/>
              </a:lnSpc>
              <a:spcBef>
                <a:spcPct val="0"/>
              </a:spcBef>
            </a:pPr>
            <a:r>
              <a:rPr lang="en-US" sz="2396">
                <a:solidFill>
                  <a:srgbClr val="000000"/>
                </a:solidFill>
                <a:latin typeface="Aileron"/>
                <a:ea typeface="Aileron"/>
                <a:cs typeface="Aileron"/>
                <a:sym typeface="Aileron"/>
              </a:rPr>
              <a:t>C → D ⇒ AC+ = {A, C, E, D} </a:t>
            </a:r>
          </a:p>
          <a:p>
            <a:pPr algn="l">
              <a:lnSpc>
                <a:spcPts val="3355"/>
              </a:lnSpc>
              <a:spcBef>
                <a:spcPct val="0"/>
              </a:spcBef>
            </a:pPr>
            <a:r>
              <a:rPr lang="en-US" sz="2396">
                <a:solidFill>
                  <a:srgbClr val="000000"/>
                </a:solidFill>
                <a:latin typeface="Aileron"/>
                <a:ea typeface="Aileron"/>
                <a:cs typeface="Aileron"/>
                <a:sym typeface="Aileron"/>
              </a:rPr>
              <a:t>E → DH ⇒ đã có D, thêm H ⇒ AC+ = {A, C, E, D, H}</a:t>
            </a:r>
          </a:p>
          <a:p>
            <a:pPr algn="l">
              <a:lnSpc>
                <a:spcPts val="3355"/>
              </a:lnSpc>
              <a:spcBef>
                <a:spcPct val="0"/>
              </a:spcBef>
            </a:pPr>
            <a:r>
              <a:rPr lang="en-US" sz="2396">
                <a:solidFill>
                  <a:srgbClr val="000000"/>
                </a:solidFill>
                <a:latin typeface="Aileron"/>
                <a:ea typeface="Aileron"/>
                <a:cs typeface="Aileron"/>
                <a:sym typeface="Aileron"/>
              </a:rPr>
              <a:t>→ Thiếu B ⇒ không đủ → AC không là khóa</a:t>
            </a:r>
          </a:p>
          <a:p>
            <a:pPr algn="l">
              <a:lnSpc>
                <a:spcPts val="3355"/>
              </a:lnSpc>
              <a:spcBef>
                <a:spcPct val="0"/>
              </a:spcBef>
            </a:pPr>
            <a:r>
              <a:rPr lang="en-US" sz="2396">
                <a:solidFill>
                  <a:srgbClr val="000000"/>
                </a:solidFill>
                <a:latin typeface="Aileron"/>
                <a:ea typeface="Aileron"/>
                <a:cs typeface="Aileron"/>
                <a:sym typeface="Aileron"/>
              </a:rPr>
              <a:t>Thử AB+:</a:t>
            </a:r>
          </a:p>
          <a:p>
            <a:pPr algn="l">
              <a:lnSpc>
                <a:spcPts val="3355"/>
              </a:lnSpc>
              <a:spcBef>
                <a:spcPct val="0"/>
              </a:spcBef>
            </a:pPr>
            <a:r>
              <a:rPr lang="en-US" sz="2396">
                <a:solidFill>
                  <a:srgbClr val="000000"/>
                </a:solidFill>
                <a:latin typeface="Aileron"/>
                <a:ea typeface="Aileron"/>
                <a:cs typeface="Aileron"/>
                <a:sym typeface="Aileron"/>
              </a:rPr>
              <a:t>AB+ = {A, B}</a:t>
            </a:r>
          </a:p>
          <a:p>
            <a:pPr algn="l">
              <a:lnSpc>
                <a:spcPts val="3355"/>
              </a:lnSpc>
              <a:spcBef>
                <a:spcPct val="0"/>
              </a:spcBef>
            </a:pPr>
            <a:r>
              <a:rPr lang="en-US" sz="2396">
                <a:solidFill>
                  <a:srgbClr val="000000"/>
                </a:solidFill>
                <a:latin typeface="Aileron"/>
                <a:ea typeface="Aileron"/>
                <a:cs typeface="Aileron"/>
                <a:sym typeface="Aileron"/>
              </a:rPr>
              <a:t>A → E ⇒ AB+ = {A, B, E}</a:t>
            </a:r>
          </a:p>
          <a:p>
            <a:pPr algn="l">
              <a:lnSpc>
                <a:spcPts val="3355"/>
              </a:lnSpc>
              <a:spcBef>
                <a:spcPct val="0"/>
              </a:spcBef>
            </a:pPr>
            <a:r>
              <a:rPr lang="en-US" sz="2396">
                <a:solidFill>
                  <a:srgbClr val="000000"/>
                </a:solidFill>
                <a:latin typeface="Aileron"/>
                <a:ea typeface="Aileron"/>
                <a:cs typeface="Aileron"/>
                <a:sym typeface="Aileron"/>
              </a:rPr>
              <a:t>E → DH ⇒ AB+ = {A, B, E, D, H}</a:t>
            </a:r>
          </a:p>
          <a:p>
            <a:pPr algn="l">
              <a:lnSpc>
                <a:spcPts val="3355"/>
              </a:lnSpc>
              <a:spcBef>
                <a:spcPct val="0"/>
              </a:spcBef>
            </a:pPr>
            <a:r>
              <a:rPr lang="en-US" sz="2396">
                <a:solidFill>
                  <a:srgbClr val="000000"/>
                </a:solidFill>
                <a:latin typeface="Aileron"/>
                <a:ea typeface="Aileron"/>
                <a:cs typeface="Aileron"/>
                <a:sym typeface="Aileron"/>
              </a:rPr>
              <a:t>→ Thiếu C ⇒ không đủ → AB không là khóa</a:t>
            </a:r>
          </a:p>
          <a:p>
            <a:pPr algn="l">
              <a:lnSpc>
                <a:spcPts val="3355"/>
              </a:lnSpc>
              <a:spcBef>
                <a:spcPct val="0"/>
              </a:spcBef>
            </a:pPr>
            <a:r>
              <a:rPr lang="en-US" sz="2396">
                <a:solidFill>
                  <a:srgbClr val="000000"/>
                </a:solidFill>
                <a:latin typeface="Aileron"/>
                <a:ea typeface="Aileron"/>
                <a:cs typeface="Aileron"/>
                <a:sym typeface="Aileron"/>
              </a:rPr>
              <a:t>Thử BC+:</a:t>
            </a:r>
          </a:p>
          <a:p>
            <a:pPr algn="l">
              <a:lnSpc>
                <a:spcPts val="3355"/>
              </a:lnSpc>
              <a:spcBef>
                <a:spcPct val="0"/>
              </a:spcBef>
            </a:pPr>
            <a:r>
              <a:rPr lang="en-US" sz="2396">
                <a:solidFill>
                  <a:srgbClr val="000000"/>
                </a:solidFill>
                <a:latin typeface="Aileron"/>
                <a:ea typeface="Aileron"/>
                <a:cs typeface="Aileron"/>
                <a:sym typeface="Aileron"/>
              </a:rPr>
              <a:t>BC+ = {B, C}</a:t>
            </a:r>
          </a:p>
          <a:p>
            <a:pPr algn="l">
              <a:lnSpc>
                <a:spcPts val="3355"/>
              </a:lnSpc>
              <a:spcBef>
                <a:spcPct val="0"/>
              </a:spcBef>
            </a:pPr>
            <a:r>
              <a:rPr lang="en-US" sz="2396">
                <a:solidFill>
                  <a:srgbClr val="000000"/>
                </a:solidFill>
                <a:latin typeface="Aileron"/>
                <a:ea typeface="Aileron"/>
                <a:cs typeface="Aileron"/>
                <a:sym typeface="Aileron"/>
              </a:rPr>
              <a:t>C → D ⇒ BC+ = {B, C, D}</a:t>
            </a:r>
          </a:p>
          <a:p>
            <a:pPr algn="l">
              <a:lnSpc>
                <a:spcPts val="3355"/>
              </a:lnSpc>
              <a:spcBef>
                <a:spcPct val="0"/>
              </a:spcBef>
            </a:pPr>
            <a:r>
              <a:rPr lang="en-US" sz="2396">
                <a:solidFill>
                  <a:srgbClr val="000000"/>
                </a:solidFill>
                <a:latin typeface="Aileron"/>
                <a:ea typeface="Aileron"/>
                <a:cs typeface="Aileron"/>
                <a:sym typeface="Aileron"/>
              </a:rPr>
              <a:t>→ Không có A, nên không có E, H ⇒ không đủ → BC không là khóa</a:t>
            </a:r>
          </a:p>
          <a:p>
            <a:pPr algn="l">
              <a:lnSpc>
                <a:spcPts val="3355"/>
              </a:lnSpc>
              <a:spcBef>
                <a:spcPct val="0"/>
              </a:spcBef>
            </a:pPr>
          </a:p>
          <a:p>
            <a:pPr algn="l">
              <a:lnSpc>
                <a:spcPts val="3233"/>
              </a:lnSpc>
              <a:spcBef>
                <a:spcPct val="0"/>
              </a:spcBef>
            </a:pPr>
          </a:p>
        </p:txBody>
      </p:sp>
      <p:sp>
        <p:nvSpPr>
          <p:cNvPr name="AutoShape 6" id="6"/>
          <p:cNvSpPr/>
          <p:nvPr/>
        </p:nvSpPr>
        <p:spPr>
          <a:xfrm flipV="true">
            <a:off x="8932720" y="1544037"/>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022834" y="4258405"/>
            <a:ext cx="2001085" cy="885095"/>
          </a:xfrm>
          <a:custGeom>
            <a:avLst/>
            <a:gdLst/>
            <a:ahLst/>
            <a:cxnLst/>
            <a:rect r="r" b="b" t="t" l="l"/>
            <a:pathLst>
              <a:path h="885095" w="2001085">
                <a:moveTo>
                  <a:pt x="0" y="0"/>
                </a:moveTo>
                <a:lnTo>
                  <a:pt x="2001085" y="0"/>
                </a:lnTo>
                <a:lnTo>
                  <a:pt x="2001085" y="885095"/>
                </a:lnTo>
                <a:lnTo>
                  <a:pt x="0" y="885095"/>
                </a:lnTo>
                <a:lnTo>
                  <a:pt x="0" y="0"/>
                </a:lnTo>
                <a:close/>
              </a:path>
            </a:pathLst>
          </a:custGeom>
          <a:blipFill>
            <a:blip r:embed="rId6"/>
            <a:stretch>
              <a:fillRect l="0" t="0" r="0" b="0"/>
            </a:stretch>
          </a:blipFill>
        </p:spPr>
      </p:sp>
      <p:sp>
        <p:nvSpPr>
          <p:cNvPr name="Freeform 11" id="11"/>
          <p:cNvSpPr/>
          <p:nvPr/>
        </p:nvSpPr>
        <p:spPr>
          <a:xfrm flipH="false" flipV="false" rot="0">
            <a:off x="5714872" y="2525645"/>
            <a:ext cx="9248185" cy="5407666"/>
          </a:xfrm>
          <a:custGeom>
            <a:avLst/>
            <a:gdLst/>
            <a:ahLst/>
            <a:cxnLst/>
            <a:rect r="r" b="b" t="t" l="l"/>
            <a:pathLst>
              <a:path h="5407666" w="9248185">
                <a:moveTo>
                  <a:pt x="0" y="0"/>
                </a:moveTo>
                <a:lnTo>
                  <a:pt x="9248185" y="0"/>
                </a:lnTo>
                <a:lnTo>
                  <a:pt x="9248185" y="5407666"/>
                </a:lnTo>
                <a:lnTo>
                  <a:pt x="0" y="5407666"/>
                </a:lnTo>
                <a:lnTo>
                  <a:pt x="0" y="0"/>
                </a:lnTo>
                <a:close/>
              </a:path>
            </a:pathLst>
          </a:custGeom>
          <a:blipFill>
            <a:blip r:embed="rId7"/>
            <a:stretch>
              <a:fillRect l="-716" t="-2449" r="-1193" b="-1224"/>
            </a:stretch>
          </a:blipFill>
        </p:spPr>
      </p:sp>
      <p:sp>
        <p:nvSpPr>
          <p:cNvPr name="Freeform 12" id="12"/>
          <p:cNvSpPr/>
          <p:nvPr/>
        </p:nvSpPr>
        <p:spPr>
          <a:xfrm flipH="false" flipV="false" rot="0">
            <a:off x="3527706" y="8505663"/>
            <a:ext cx="2090658" cy="752637"/>
          </a:xfrm>
          <a:custGeom>
            <a:avLst/>
            <a:gdLst/>
            <a:ahLst/>
            <a:cxnLst/>
            <a:rect r="r" b="b" t="t" l="l"/>
            <a:pathLst>
              <a:path h="752637" w="2090658">
                <a:moveTo>
                  <a:pt x="0" y="0"/>
                </a:moveTo>
                <a:lnTo>
                  <a:pt x="2090659" y="0"/>
                </a:lnTo>
                <a:lnTo>
                  <a:pt x="2090659" y="752637"/>
                </a:lnTo>
                <a:lnTo>
                  <a:pt x="0" y="7526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6116732" y="8066661"/>
            <a:ext cx="7489429" cy="1408280"/>
            <a:chOff x="0" y="0"/>
            <a:chExt cx="1972525" cy="370905"/>
          </a:xfrm>
        </p:grpSpPr>
        <p:sp>
          <p:nvSpPr>
            <p:cNvPr name="Freeform 14" id="14"/>
            <p:cNvSpPr/>
            <p:nvPr/>
          </p:nvSpPr>
          <p:spPr>
            <a:xfrm flipH="false" flipV="false" rot="0">
              <a:off x="0" y="0"/>
              <a:ext cx="1972525" cy="370905"/>
            </a:xfrm>
            <a:custGeom>
              <a:avLst/>
              <a:gdLst/>
              <a:ahLst/>
              <a:cxnLst/>
              <a:rect r="r" b="b" t="t" l="l"/>
              <a:pathLst>
                <a:path h="370905" w="1972525">
                  <a:moveTo>
                    <a:pt x="52719" y="0"/>
                  </a:moveTo>
                  <a:lnTo>
                    <a:pt x="1919805" y="0"/>
                  </a:lnTo>
                  <a:cubicBezTo>
                    <a:pt x="1948921" y="0"/>
                    <a:pt x="1972525" y="23603"/>
                    <a:pt x="1972525" y="52719"/>
                  </a:cubicBezTo>
                  <a:lnTo>
                    <a:pt x="1972525" y="318186"/>
                  </a:lnTo>
                  <a:cubicBezTo>
                    <a:pt x="1972525" y="347302"/>
                    <a:pt x="1948921" y="370905"/>
                    <a:pt x="1919805" y="370905"/>
                  </a:cubicBezTo>
                  <a:lnTo>
                    <a:pt x="52719" y="370905"/>
                  </a:lnTo>
                  <a:cubicBezTo>
                    <a:pt x="23603" y="370905"/>
                    <a:pt x="0" y="347302"/>
                    <a:pt x="0" y="318186"/>
                  </a:cubicBezTo>
                  <a:lnTo>
                    <a:pt x="0" y="52719"/>
                  </a:lnTo>
                  <a:cubicBezTo>
                    <a:pt x="0" y="23603"/>
                    <a:pt x="23603" y="0"/>
                    <a:pt x="52719" y="0"/>
                  </a:cubicBezTo>
                  <a:close/>
                </a:path>
              </a:pathLst>
            </a:custGeom>
            <a:gradFill rotWithShape="true">
              <a:gsLst>
                <a:gs pos="0">
                  <a:srgbClr val="A6A6A6">
                    <a:alpha val="100000"/>
                  </a:srgbClr>
                </a:gs>
                <a:gs pos="100000">
                  <a:srgbClr val="FFFFFF">
                    <a:alpha val="100000"/>
                  </a:srgbClr>
                </a:gs>
              </a:gsLst>
              <a:lin ang="0"/>
            </a:gradFill>
          </p:spPr>
        </p:sp>
        <p:sp>
          <p:nvSpPr>
            <p:cNvPr name="TextBox 15" id="15"/>
            <p:cNvSpPr txBox="true"/>
            <p:nvPr/>
          </p:nvSpPr>
          <p:spPr>
            <a:xfrm>
              <a:off x="0" y="-85725"/>
              <a:ext cx="1972525" cy="456630"/>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7" id="17"/>
          <p:cNvSpPr txBox="true"/>
          <p:nvPr/>
        </p:nvSpPr>
        <p:spPr>
          <a:xfrm rot="0">
            <a:off x="3191545" y="981075"/>
            <a:ext cx="4081344" cy="1627072"/>
          </a:xfrm>
          <a:prstGeom prst="rect">
            <a:avLst/>
          </a:prstGeom>
        </p:spPr>
        <p:txBody>
          <a:bodyPr anchor="t" rtlCol="false" tIns="0" lIns="0" bIns="0" rIns="0">
            <a:spAutoFit/>
          </a:bodyPr>
          <a:lstStyle/>
          <a:p>
            <a:pPr algn="ctr">
              <a:lnSpc>
                <a:spcPts val="3243"/>
              </a:lnSpc>
            </a:pPr>
            <a:r>
              <a:rPr lang="en-US" sz="2317" b="true">
                <a:solidFill>
                  <a:srgbClr val="000000"/>
                </a:solidFill>
                <a:latin typeface="Aileron Bold"/>
                <a:ea typeface="Aileron Bold"/>
                <a:cs typeface="Aileron Bold"/>
                <a:sym typeface="Aileron Bold"/>
              </a:rPr>
              <a:t>Câu 8/  Q(A,B,C,D) </a:t>
            </a:r>
          </a:p>
          <a:p>
            <a:pPr algn="ctr">
              <a:lnSpc>
                <a:spcPts val="3243"/>
              </a:lnSpc>
            </a:pPr>
            <a:r>
              <a:rPr lang="en-US" sz="2317" b="true">
                <a:solidFill>
                  <a:srgbClr val="000000"/>
                </a:solidFill>
                <a:latin typeface="Aileron Bold"/>
                <a:ea typeface="Aileron Bold"/>
                <a:cs typeface="Aileron Bold"/>
                <a:sym typeface="Aileron Bold"/>
              </a:rPr>
              <a:t>F={AB→C; D→B; C→ABD} </a:t>
            </a:r>
          </a:p>
          <a:p>
            <a:pPr algn="ctr">
              <a:lnSpc>
                <a:spcPts val="3243"/>
              </a:lnSpc>
            </a:pPr>
            <a:r>
              <a:rPr lang="en-US" sz="2317" b="true">
                <a:solidFill>
                  <a:srgbClr val="000000"/>
                </a:solidFill>
                <a:latin typeface="Aileron Bold"/>
                <a:ea typeface="Aileron Bold"/>
                <a:cs typeface="Aileron Bold"/>
                <a:sym typeface="Aileron Bold"/>
              </a:rPr>
              <a:t>Hãy tìm tất cả các khóa của Q</a:t>
            </a:r>
          </a:p>
          <a:p>
            <a:pPr algn="ctr">
              <a:lnSpc>
                <a:spcPts val="3243"/>
              </a:lnSpc>
              <a:spcBef>
                <a:spcPct val="0"/>
              </a:spcBef>
            </a:pPr>
          </a:p>
        </p:txBody>
      </p:sp>
      <p:sp>
        <p:nvSpPr>
          <p:cNvPr name="TextBox 18" id="18"/>
          <p:cNvSpPr txBox="true"/>
          <p:nvPr/>
        </p:nvSpPr>
        <p:spPr>
          <a:xfrm rot="0">
            <a:off x="2121066" y="3276376"/>
            <a:ext cx="2902853" cy="810893"/>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Times New Roman Bold"/>
                <a:ea typeface="Times New Roman Bold"/>
                <a:cs typeface="Times New Roman Bold"/>
                <a:sym typeface="Times New Roman Bold"/>
              </a:rPr>
              <a:t>G</a:t>
            </a:r>
            <a:r>
              <a:rPr lang="en-US" b="true" sz="2200">
                <a:solidFill>
                  <a:srgbClr val="000000"/>
                </a:solidFill>
                <a:latin typeface="Times New Roman Bold"/>
                <a:ea typeface="Times New Roman Bold"/>
                <a:cs typeface="Times New Roman Bold"/>
                <a:sym typeface="Times New Roman Bold"/>
              </a:rPr>
              <a:t>iải</a:t>
            </a:r>
          </a:p>
          <a:p>
            <a:pPr algn="ctr">
              <a:lnSpc>
                <a:spcPts val="3080"/>
              </a:lnSpc>
              <a:spcBef>
                <a:spcPct val="0"/>
              </a:spcBef>
            </a:pPr>
          </a:p>
        </p:txBody>
      </p:sp>
      <p:sp>
        <p:nvSpPr>
          <p:cNvPr name="TextBox 19" id="19"/>
          <p:cNvSpPr txBox="true"/>
          <p:nvPr/>
        </p:nvSpPr>
        <p:spPr>
          <a:xfrm rot="0">
            <a:off x="6511728" y="8267430"/>
            <a:ext cx="6435328" cy="1217804"/>
          </a:xfrm>
          <a:prstGeom prst="rect">
            <a:avLst/>
          </a:prstGeom>
        </p:spPr>
        <p:txBody>
          <a:bodyPr anchor="t" rtlCol="false" tIns="0" lIns="0" bIns="0" rIns="0">
            <a:spAutoFit/>
          </a:bodyPr>
          <a:lstStyle/>
          <a:p>
            <a:pPr algn="ctr">
              <a:lnSpc>
                <a:spcPts val="3226"/>
              </a:lnSpc>
              <a:spcBef>
                <a:spcPct val="0"/>
              </a:spcBef>
            </a:pPr>
            <a:r>
              <a:rPr lang="en-US" sz="2304">
                <a:solidFill>
                  <a:srgbClr val="000000"/>
                </a:solidFill>
                <a:latin typeface="Aileron"/>
                <a:ea typeface="Aileron"/>
                <a:cs typeface="Aileron"/>
                <a:sym typeface="Aileron"/>
              </a:rPr>
              <a:t>-</a:t>
            </a:r>
            <a:r>
              <a:rPr lang="en-US" sz="2304">
                <a:solidFill>
                  <a:srgbClr val="000000"/>
                </a:solidFill>
                <a:latin typeface="Aileron"/>
                <a:ea typeface="Aileron"/>
                <a:cs typeface="Aileron"/>
                <a:sym typeface="Aileron"/>
              </a:rPr>
              <a:t> AC, BC,CD không phải là khóa vì không tối thiểu</a:t>
            </a:r>
          </a:p>
          <a:p>
            <a:pPr algn="ctr">
              <a:lnSpc>
                <a:spcPts val="3226"/>
              </a:lnSpc>
              <a:spcBef>
                <a:spcPct val="0"/>
              </a:spcBef>
            </a:pPr>
            <a:r>
              <a:rPr lang="en-US" b="true" sz="2304">
                <a:solidFill>
                  <a:srgbClr val="000000"/>
                </a:solidFill>
                <a:latin typeface="Aileron Bold"/>
                <a:ea typeface="Aileron Bold"/>
                <a:cs typeface="Aileron Bold"/>
                <a:sym typeface="Aileron Bold"/>
              </a:rPr>
              <a:t>Vậy tất cả các khóa của Q là: {C, AB, AD}</a:t>
            </a:r>
          </a:p>
          <a:p>
            <a:pPr algn="ctr">
              <a:lnSpc>
                <a:spcPts val="3226"/>
              </a:lnSpc>
              <a:spcBef>
                <a:spcPct val="0"/>
              </a:spcBef>
            </a:pPr>
          </a:p>
        </p:txBody>
      </p:sp>
      <p:sp>
        <p:nvSpPr>
          <p:cNvPr name="TextBox 20" id="20"/>
          <p:cNvSpPr txBox="true"/>
          <p:nvPr/>
        </p:nvSpPr>
        <p:spPr>
          <a:xfrm rot="0">
            <a:off x="2571950" y="3880577"/>
            <a:ext cx="2001085" cy="365758"/>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Aileron"/>
                <a:ea typeface="Aileron"/>
                <a:cs typeface="Aileron"/>
                <a:sym typeface="Aileron"/>
              </a:rPr>
              <a:t>Ta Có:</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742" y="573694"/>
            <a:ext cx="5787340" cy="9350265"/>
            <a:chOff x="0" y="0"/>
            <a:chExt cx="1524238" cy="2462621"/>
          </a:xfrm>
        </p:grpSpPr>
        <p:sp>
          <p:nvSpPr>
            <p:cNvPr name="Freeform 3" id="3"/>
            <p:cNvSpPr/>
            <p:nvPr/>
          </p:nvSpPr>
          <p:spPr>
            <a:xfrm flipH="false" flipV="false" rot="0">
              <a:off x="0" y="0"/>
              <a:ext cx="1524238" cy="2462621"/>
            </a:xfrm>
            <a:custGeom>
              <a:avLst/>
              <a:gdLst/>
              <a:ahLst/>
              <a:cxnLst/>
              <a:rect r="r" b="b" t="t" l="l"/>
              <a:pathLst>
                <a:path h="2462621" w="1524238">
                  <a:moveTo>
                    <a:pt x="78926" y="0"/>
                  </a:moveTo>
                  <a:lnTo>
                    <a:pt x="1445311" y="0"/>
                  </a:lnTo>
                  <a:cubicBezTo>
                    <a:pt x="1488901" y="0"/>
                    <a:pt x="1524238" y="35337"/>
                    <a:pt x="1524238" y="78926"/>
                  </a:cubicBezTo>
                  <a:lnTo>
                    <a:pt x="1524238" y="2383695"/>
                  </a:lnTo>
                  <a:cubicBezTo>
                    <a:pt x="1524238" y="2404627"/>
                    <a:pt x="1515922" y="2424703"/>
                    <a:pt x="1501121" y="2439504"/>
                  </a:cubicBezTo>
                  <a:cubicBezTo>
                    <a:pt x="1486319" y="2454306"/>
                    <a:pt x="1466244" y="2462621"/>
                    <a:pt x="1445311" y="2462621"/>
                  </a:cubicBezTo>
                  <a:lnTo>
                    <a:pt x="78926" y="2462621"/>
                  </a:lnTo>
                  <a:cubicBezTo>
                    <a:pt x="35337" y="2462621"/>
                    <a:pt x="0" y="2427285"/>
                    <a:pt x="0" y="2383695"/>
                  </a:cubicBezTo>
                  <a:lnTo>
                    <a:pt x="0" y="78926"/>
                  </a:lnTo>
                  <a:cubicBezTo>
                    <a:pt x="0" y="57994"/>
                    <a:pt x="8315" y="37919"/>
                    <a:pt x="23117" y="23117"/>
                  </a:cubicBezTo>
                  <a:cubicBezTo>
                    <a:pt x="37919" y="8315"/>
                    <a:pt x="57994" y="0"/>
                    <a:pt x="78926" y="0"/>
                  </a:cubicBezTo>
                  <a:close/>
                </a:path>
              </a:pathLst>
            </a:custGeom>
            <a:solidFill>
              <a:srgbClr val="E1EDFC"/>
            </a:solidFill>
            <a:ln cap="rnd">
              <a:noFill/>
              <a:prstDash val="solid"/>
              <a:round/>
            </a:ln>
          </p:spPr>
        </p:sp>
        <p:sp>
          <p:nvSpPr>
            <p:cNvPr name="TextBox 4" id="4"/>
            <p:cNvSpPr txBox="true"/>
            <p:nvPr/>
          </p:nvSpPr>
          <p:spPr>
            <a:xfrm>
              <a:off x="0" y="-47625"/>
              <a:ext cx="1524238" cy="2510246"/>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716301" y="1028700"/>
            <a:ext cx="1401509" cy="1361812"/>
            <a:chOff x="0" y="0"/>
            <a:chExt cx="836493" cy="812800"/>
          </a:xfrm>
        </p:grpSpPr>
        <p:sp>
          <p:nvSpPr>
            <p:cNvPr name="Freeform 6" id="6"/>
            <p:cNvSpPr/>
            <p:nvPr/>
          </p:nvSpPr>
          <p:spPr>
            <a:xfrm flipH="false" flipV="false" rot="0">
              <a:off x="0" y="0"/>
              <a:ext cx="836493" cy="812800"/>
            </a:xfrm>
            <a:custGeom>
              <a:avLst/>
              <a:gdLst/>
              <a:ahLst/>
              <a:cxnLst/>
              <a:rect r="r" b="b" t="t" l="l"/>
              <a:pathLst>
                <a:path h="812800" w="836493">
                  <a:moveTo>
                    <a:pt x="418247" y="0"/>
                  </a:moveTo>
                  <a:cubicBezTo>
                    <a:pt x="187255" y="0"/>
                    <a:pt x="0" y="181951"/>
                    <a:pt x="0" y="406400"/>
                  </a:cubicBezTo>
                  <a:cubicBezTo>
                    <a:pt x="0" y="630849"/>
                    <a:pt x="187255" y="812800"/>
                    <a:pt x="418247" y="812800"/>
                  </a:cubicBezTo>
                  <a:cubicBezTo>
                    <a:pt x="649238" y="812800"/>
                    <a:pt x="836493" y="630849"/>
                    <a:pt x="836493" y="406400"/>
                  </a:cubicBezTo>
                  <a:cubicBezTo>
                    <a:pt x="836493" y="181951"/>
                    <a:pt x="649238" y="0"/>
                    <a:pt x="418247" y="0"/>
                  </a:cubicBezTo>
                  <a:close/>
                </a:path>
              </a:pathLst>
            </a:custGeom>
            <a:solidFill>
              <a:srgbClr val="5188CC"/>
            </a:solidFill>
          </p:spPr>
        </p:sp>
        <p:sp>
          <p:nvSpPr>
            <p:cNvPr name="TextBox 7" id="7"/>
            <p:cNvSpPr txBox="true"/>
            <p:nvPr/>
          </p:nvSpPr>
          <p:spPr>
            <a:xfrm>
              <a:off x="78421" y="28575"/>
              <a:ext cx="679651"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09324" y="1380803"/>
            <a:ext cx="615463" cy="624749"/>
          </a:xfrm>
          <a:custGeom>
            <a:avLst/>
            <a:gdLst/>
            <a:ahLst/>
            <a:cxnLst/>
            <a:rect r="r" b="b" t="t" l="l"/>
            <a:pathLst>
              <a:path h="624749" w="615463">
                <a:moveTo>
                  <a:pt x="0" y="0"/>
                </a:moveTo>
                <a:lnTo>
                  <a:pt x="615464" y="0"/>
                </a:lnTo>
                <a:lnTo>
                  <a:pt x="615464"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1275" y="8438280"/>
            <a:ext cx="1271561" cy="1271561"/>
          </a:xfrm>
          <a:custGeom>
            <a:avLst/>
            <a:gdLst/>
            <a:ahLst/>
            <a:cxnLst/>
            <a:rect r="r" b="b" t="t" l="l"/>
            <a:pathLst>
              <a:path h="1271561" w="1271561">
                <a:moveTo>
                  <a:pt x="0" y="0"/>
                </a:moveTo>
                <a:lnTo>
                  <a:pt x="1271562" y="0"/>
                </a:lnTo>
                <a:lnTo>
                  <a:pt x="1271562" y="1271561"/>
                </a:lnTo>
                <a:lnTo>
                  <a:pt x="0" y="12715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85725"/>
            <a:ext cx="983715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497059" y="2507198"/>
            <a:ext cx="5210147" cy="6699370"/>
          </a:xfrm>
          <a:prstGeom prst="rect">
            <a:avLst/>
          </a:prstGeom>
        </p:spPr>
        <p:txBody>
          <a:bodyPr anchor="t" rtlCol="false" tIns="0" lIns="0" bIns="0" rIns="0">
            <a:spAutoFit/>
          </a:bodyPr>
          <a:lstStyle/>
          <a:p>
            <a:pPr algn="just">
              <a:lnSpc>
                <a:spcPts val="3626"/>
              </a:lnSpc>
            </a:pPr>
            <a:r>
              <a:rPr lang="en-US" sz="2590" b="true">
                <a:solidFill>
                  <a:srgbClr val="000000"/>
                </a:solidFill>
                <a:latin typeface="Times New Roman Bold"/>
                <a:ea typeface="Times New Roman Bold"/>
                <a:cs typeface="Times New Roman Bold"/>
                <a:sym typeface="Times New Roman Bold"/>
              </a:rPr>
              <a:t>Câu 9/ Q(A,B,C,D,E,G)</a:t>
            </a:r>
          </a:p>
          <a:p>
            <a:pPr algn="just">
              <a:lnSpc>
                <a:spcPts val="3626"/>
              </a:lnSpc>
            </a:pPr>
            <a:r>
              <a:rPr lang="en-US" sz="2590" b="true">
                <a:solidFill>
                  <a:srgbClr val="000000"/>
                </a:solidFill>
                <a:latin typeface="Times New Roman Bold"/>
                <a:ea typeface="Times New Roman Bold"/>
                <a:cs typeface="Times New Roman Bold"/>
                <a:sym typeface="Times New Roman Bold"/>
              </a:rPr>
              <a:t>F={AB→C;C→A;BC→D;ACD→B;D→EG;BE→C;CG→BD;CE→G} Hãy tìm tất cả các khóa của Q.</a:t>
            </a:r>
          </a:p>
          <a:p>
            <a:pPr algn="just">
              <a:lnSpc>
                <a:spcPts val="4746"/>
              </a:lnSpc>
            </a:pPr>
          </a:p>
          <a:p>
            <a:pPr algn="just">
              <a:lnSpc>
                <a:spcPts val="3359"/>
              </a:lnSpc>
            </a:pPr>
            <a:r>
              <a:rPr lang="en-US" sz="2400">
                <a:solidFill>
                  <a:srgbClr val="000000"/>
                </a:solidFill>
                <a:latin typeface="Times New Roman"/>
                <a:ea typeface="Times New Roman"/>
                <a:cs typeface="Times New Roman"/>
                <a:sym typeface="Times New Roman"/>
              </a:rPr>
              <a:t>Trái = {A, B, C, D, E, G}</a:t>
            </a:r>
          </a:p>
          <a:p>
            <a:pPr algn="just">
              <a:lnSpc>
                <a:spcPts val="3359"/>
              </a:lnSpc>
            </a:pPr>
            <a:r>
              <a:rPr lang="en-US" sz="2400">
                <a:solidFill>
                  <a:srgbClr val="000000"/>
                </a:solidFill>
                <a:latin typeface="Times New Roman"/>
                <a:ea typeface="Times New Roman"/>
                <a:cs typeface="Times New Roman"/>
                <a:sym typeface="Times New Roman"/>
              </a:rPr>
              <a:t>Phải = {C, A, D, B, E, G}</a:t>
            </a:r>
          </a:p>
          <a:p>
            <a:pPr algn="just">
              <a:lnSpc>
                <a:spcPts val="3359"/>
              </a:lnSpc>
            </a:pPr>
            <a:r>
              <a:rPr lang="en-US" sz="2400">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359"/>
              </a:lnSpc>
            </a:pPr>
            <a:r>
              <a:rPr lang="en-US" sz="2400">
                <a:solidFill>
                  <a:srgbClr val="000000"/>
                </a:solidFill>
                <a:latin typeface="Times New Roman"/>
                <a:ea typeface="Times New Roman"/>
                <a:cs typeface="Times New Roman"/>
                <a:sym typeface="Times New Roman"/>
              </a:rPr>
              <a:t>Tập trung gian = Trái ∩ Phải = {A, B, C, D, E, G}</a:t>
            </a:r>
          </a:p>
          <a:p>
            <a:pPr algn="just">
              <a:lnSpc>
                <a:spcPts val="3359"/>
              </a:lnSpc>
            </a:pPr>
            <a:r>
              <a:rPr lang="en-US" sz="2400">
                <a:solidFill>
                  <a:srgbClr val="000000"/>
                </a:solidFill>
                <a:latin typeface="Times New Roman"/>
                <a:ea typeface="Times New Roman"/>
                <a:cs typeface="Times New Roman"/>
                <a:sym typeface="Times New Roman"/>
              </a:rPr>
              <a:t>Xét tất cả các tập con của Q có thể là khóa </a:t>
            </a:r>
          </a:p>
        </p:txBody>
      </p:sp>
      <p:graphicFrame>
        <p:nvGraphicFramePr>
          <p:cNvPr name="Object 12" id="12"/>
          <p:cNvGraphicFramePr/>
          <p:nvPr/>
        </p:nvGraphicFramePr>
        <p:xfrm>
          <a:off x="6339565" y="1028700"/>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936" y="762444"/>
            <a:ext cx="5576020" cy="9093198"/>
            <a:chOff x="0" y="0"/>
            <a:chExt cx="1468581" cy="2394916"/>
          </a:xfrm>
        </p:grpSpPr>
        <p:sp>
          <p:nvSpPr>
            <p:cNvPr name="Freeform 3" id="3"/>
            <p:cNvSpPr/>
            <p:nvPr/>
          </p:nvSpPr>
          <p:spPr>
            <a:xfrm flipH="false" flipV="false" rot="0">
              <a:off x="0" y="0"/>
              <a:ext cx="1468581" cy="2394916"/>
            </a:xfrm>
            <a:custGeom>
              <a:avLst/>
              <a:gdLst/>
              <a:ahLst/>
              <a:cxnLst/>
              <a:rect r="r" b="b" t="t" l="l"/>
              <a:pathLst>
                <a:path h="2394916" w="1468581">
                  <a:moveTo>
                    <a:pt x="81917" y="0"/>
                  </a:moveTo>
                  <a:lnTo>
                    <a:pt x="1386664" y="0"/>
                  </a:lnTo>
                  <a:cubicBezTo>
                    <a:pt x="1408390" y="0"/>
                    <a:pt x="1429226" y="8631"/>
                    <a:pt x="1444588" y="23993"/>
                  </a:cubicBezTo>
                  <a:cubicBezTo>
                    <a:pt x="1459951" y="39356"/>
                    <a:pt x="1468581" y="60192"/>
                    <a:pt x="1468581" y="81917"/>
                  </a:cubicBezTo>
                  <a:lnTo>
                    <a:pt x="1468581" y="2312999"/>
                  </a:lnTo>
                  <a:cubicBezTo>
                    <a:pt x="1468581" y="2334725"/>
                    <a:pt x="1459951" y="2355561"/>
                    <a:pt x="1444588" y="2370923"/>
                  </a:cubicBezTo>
                  <a:cubicBezTo>
                    <a:pt x="1429226" y="2386286"/>
                    <a:pt x="1408390" y="2394916"/>
                    <a:pt x="1386664" y="2394916"/>
                  </a:cubicBezTo>
                  <a:lnTo>
                    <a:pt x="81917" y="2394916"/>
                  </a:lnTo>
                  <a:cubicBezTo>
                    <a:pt x="60192" y="2394916"/>
                    <a:pt x="39356" y="2386286"/>
                    <a:pt x="23993" y="2370923"/>
                  </a:cubicBezTo>
                  <a:cubicBezTo>
                    <a:pt x="8631" y="2355561"/>
                    <a:pt x="0" y="2334725"/>
                    <a:pt x="0" y="2312999"/>
                  </a:cubicBezTo>
                  <a:lnTo>
                    <a:pt x="0" y="81917"/>
                  </a:lnTo>
                  <a:cubicBezTo>
                    <a:pt x="0" y="60192"/>
                    <a:pt x="8631" y="39356"/>
                    <a:pt x="23993" y="23993"/>
                  </a:cubicBezTo>
                  <a:cubicBezTo>
                    <a:pt x="39356" y="8631"/>
                    <a:pt x="60192" y="0"/>
                    <a:pt x="81917" y="0"/>
                  </a:cubicBezTo>
                  <a:close/>
                </a:path>
              </a:pathLst>
            </a:custGeom>
            <a:solidFill>
              <a:srgbClr val="E1EDFC"/>
            </a:solidFill>
            <a:ln cap="rnd">
              <a:noFill/>
              <a:prstDash val="solid"/>
              <a:round/>
            </a:ln>
          </p:spPr>
        </p:sp>
        <p:sp>
          <p:nvSpPr>
            <p:cNvPr name="TextBox 4" id="4"/>
            <p:cNvSpPr txBox="true"/>
            <p:nvPr/>
          </p:nvSpPr>
          <p:spPr>
            <a:xfrm>
              <a:off x="0" y="-47625"/>
              <a:ext cx="1468581" cy="244254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813079" y="1028700"/>
            <a:ext cx="1285562" cy="12855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49120" y="1311339"/>
            <a:ext cx="696725" cy="707237"/>
          </a:xfrm>
          <a:custGeom>
            <a:avLst/>
            <a:gdLst/>
            <a:ahLst/>
            <a:cxnLst/>
            <a:rect r="r" b="b" t="t" l="l"/>
            <a:pathLst>
              <a:path h="707237" w="696725">
                <a:moveTo>
                  <a:pt x="0" y="0"/>
                </a:moveTo>
                <a:lnTo>
                  <a:pt x="696725" y="0"/>
                </a:lnTo>
                <a:lnTo>
                  <a:pt x="696725" y="707237"/>
                </a:lnTo>
                <a:lnTo>
                  <a:pt x="0" y="7072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8430416"/>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8173" y="63945"/>
            <a:ext cx="9275207" cy="748029"/>
          </a:xfrm>
          <a:prstGeom prst="rect">
            <a:avLst/>
          </a:prstGeom>
        </p:spPr>
        <p:txBody>
          <a:bodyPr anchor="t" rtlCol="false" tIns="0" lIns="0" bIns="0" rIns="0">
            <a:spAutoFit/>
          </a:bodyPr>
          <a:lstStyle/>
          <a:p>
            <a:pPr algn="ctr">
              <a:lnSpc>
                <a:spcPts val="6020"/>
              </a:lnSpc>
              <a:spcBef>
                <a:spcPct val="0"/>
              </a:spcBef>
            </a:pPr>
            <a:r>
              <a:rPr lang="en-US" b="true" sz="4300">
                <a:solidFill>
                  <a:srgbClr val="004AAD"/>
                </a:solidFill>
                <a:latin typeface="Aileron Bold"/>
                <a:ea typeface="Aileron Bold"/>
                <a:cs typeface="Aileron Bold"/>
                <a:sym typeface="Aileron Bold"/>
              </a:rPr>
              <a:t>NGUYỄN THỊ NGỌC ÁNH-23700721</a:t>
            </a:r>
          </a:p>
        </p:txBody>
      </p:sp>
      <p:graphicFrame>
        <p:nvGraphicFramePr>
          <p:cNvPr name="Object 11" id="11"/>
          <p:cNvGraphicFramePr/>
          <p:nvPr/>
        </p:nvGraphicFramePr>
        <p:xfrm>
          <a:off x="6176304" y="911988"/>
          <a:ext cx="6286500" cy="10058400"/>
        </p:xfrm>
        <a:graphic>
          <a:graphicData uri="http://schemas.openxmlformats.org/presentationml/2006/ole">
            <p:oleObj imgW="8293100" imgH="12065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2" id="12"/>
          <p:cNvSpPr txBox="true"/>
          <p:nvPr/>
        </p:nvSpPr>
        <p:spPr>
          <a:xfrm rot="0">
            <a:off x="7685652" y="9649587"/>
            <a:ext cx="8414623" cy="453388"/>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Times New Roman"/>
                <a:ea typeface="Times New Roman"/>
                <a:cs typeface="Times New Roman"/>
                <a:sym typeface="Times New Roman"/>
              </a:rPr>
              <a:t>Kết quả: lược đồ Q có 7 khóa là: AB, BC, BD, BE, CD, CE, CG</a:t>
            </a:r>
          </a:p>
        </p:txBody>
      </p:sp>
      <p:sp>
        <p:nvSpPr>
          <p:cNvPr name="TextBox 13" id="13"/>
          <p:cNvSpPr txBox="true"/>
          <p:nvPr/>
        </p:nvSpPr>
        <p:spPr>
          <a:xfrm rot="0">
            <a:off x="365873" y="2771462"/>
            <a:ext cx="5210147" cy="4413250"/>
          </a:xfrm>
          <a:prstGeom prst="rect">
            <a:avLst/>
          </a:prstGeom>
        </p:spPr>
        <p:txBody>
          <a:bodyPr anchor="t" rtlCol="false" tIns="0" lIns="0" bIns="0" rIns="0">
            <a:spAutoFit/>
          </a:bodyPr>
          <a:lstStyle/>
          <a:p>
            <a:pPr algn="just">
              <a:lnSpc>
                <a:spcPts val="3499"/>
              </a:lnSpc>
            </a:pPr>
            <a:r>
              <a:rPr lang="en-US" b="true" sz="2499">
                <a:solidFill>
                  <a:srgbClr val="000000"/>
                </a:solidFill>
                <a:latin typeface="Times New Roman Bold"/>
                <a:ea typeface="Times New Roman Bold"/>
                <a:cs typeface="Times New Roman Bold"/>
                <a:sym typeface="Times New Roman Bold"/>
              </a:rPr>
              <a:t>Câu 9</a:t>
            </a:r>
            <a:r>
              <a:rPr lang="en-US" sz="2499">
                <a:solidFill>
                  <a:srgbClr val="000000"/>
                </a:solidFill>
                <a:latin typeface="Times New Roman"/>
                <a:ea typeface="Times New Roman"/>
                <a:cs typeface="Times New Roman"/>
                <a:sym typeface="Times New Roman"/>
              </a:rPr>
              <a:t>: </a:t>
            </a:r>
          </a:p>
          <a:p>
            <a:pPr algn="just">
              <a:lnSpc>
                <a:spcPts val="3499"/>
              </a:lnSpc>
            </a:pPr>
            <a:r>
              <a:rPr lang="en-US" sz="2499">
                <a:solidFill>
                  <a:srgbClr val="000000"/>
                </a:solidFill>
                <a:latin typeface="Times New Roman"/>
                <a:ea typeface="Times New Roman"/>
                <a:cs typeface="Times New Roman"/>
                <a:sym typeface="Times New Roman"/>
              </a:rPr>
              <a:t>Trái = {A, B, C, D, E, G}</a:t>
            </a:r>
          </a:p>
          <a:p>
            <a:pPr algn="just">
              <a:lnSpc>
                <a:spcPts val="3499"/>
              </a:lnSpc>
            </a:pPr>
            <a:r>
              <a:rPr lang="en-US" sz="2499">
                <a:solidFill>
                  <a:srgbClr val="000000"/>
                </a:solidFill>
                <a:latin typeface="Times New Roman"/>
                <a:ea typeface="Times New Roman"/>
                <a:cs typeface="Times New Roman"/>
                <a:sym typeface="Times New Roman"/>
              </a:rPr>
              <a:t>Phải = {C, A, D, B, E, G}</a:t>
            </a:r>
          </a:p>
          <a:p>
            <a:pPr algn="just">
              <a:lnSpc>
                <a:spcPts val="3499"/>
              </a:lnSpc>
            </a:pPr>
            <a:r>
              <a:rPr lang="en-US" sz="2499">
                <a:solidFill>
                  <a:srgbClr val="000000"/>
                </a:solidFill>
                <a:latin typeface="Times New Roman"/>
                <a:ea typeface="Times New Roman"/>
                <a:cs typeface="Times New Roman"/>
                <a:sym typeface="Times New Roman"/>
              </a:rPr>
              <a:t>Tập nguồn = Trái – Phải ∪ {Các phần tử có trong Q mà không có trong F} = ∅</a:t>
            </a:r>
          </a:p>
          <a:p>
            <a:pPr algn="just">
              <a:lnSpc>
                <a:spcPts val="3499"/>
              </a:lnSpc>
            </a:pPr>
            <a:r>
              <a:rPr lang="en-US" sz="2499">
                <a:solidFill>
                  <a:srgbClr val="000000"/>
                </a:solidFill>
                <a:latin typeface="Times New Roman"/>
                <a:ea typeface="Times New Roman"/>
                <a:cs typeface="Times New Roman"/>
                <a:sym typeface="Times New Roman"/>
              </a:rPr>
              <a:t>Tập trung gian = Trái ∩ Phải = {A, B, C, D, E, G}</a:t>
            </a:r>
          </a:p>
          <a:p>
            <a:pPr algn="just">
              <a:lnSpc>
                <a:spcPts val="3499"/>
              </a:lnSpc>
            </a:pPr>
            <a:r>
              <a:rPr lang="en-US" sz="2499">
                <a:solidFill>
                  <a:srgbClr val="000000"/>
                </a:solidFill>
                <a:latin typeface="Times New Roman"/>
                <a:ea typeface="Times New Roman"/>
                <a:cs typeface="Times New Roman"/>
                <a:sym typeface="Times New Roman"/>
              </a:rPr>
              <a:t>Xét tất cả các tập con của Q có thể là khóa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2175351" y="3534948"/>
            <a:ext cx="2902853" cy="763268"/>
          </a:xfrm>
          <a:prstGeom prst="rect">
            <a:avLst/>
          </a:prstGeom>
        </p:spPr>
        <p:txBody>
          <a:bodyPr anchor="t" rtlCol="false" tIns="0" lIns="0" bIns="0" rIns="0">
            <a:spAutoFit/>
          </a:bodyPr>
          <a:lstStyle/>
          <a:p>
            <a:pPr algn="ctr">
              <a:lnSpc>
                <a:spcPts val="3080"/>
              </a:lnSpc>
              <a:spcBef>
                <a:spcPct val="0"/>
              </a:spcBef>
            </a:pPr>
            <a:r>
              <a:rPr lang="en-US" b="true" sz="2200">
                <a:solidFill>
                  <a:srgbClr val="000000"/>
                </a:solidFill>
                <a:latin typeface="Aileron Bold"/>
                <a:ea typeface="Aileron Bold"/>
                <a:cs typeface="Aileron Bold"/>
                <a:sym typeface="Aileron Bold"/>
              </a:rPr>
              <a:t>G</a:t>
            </a:r>
            <a:r>
              <a:rPr lang="en-US" b="true" sz="2200">
                <a:solidFill>
                  <a:srgbClr val="000000"/>
                </a:solidFill>
                <a:latin typeface="Aileron Bold"/>
                <a:ea typeface="Aileron Bold"/>
                <a:cs typeface="Aileron Bold"/>
                <a:sym typeface="Aileron Bold"/>
              </a:rPr>
              <a:t>iải</a:t>
            </a:r>
          </a:p>
          <a:p>
            <a:pPr algn="ctr">
              <a:lnSpc>
                <a:spcPts val="3080"/>
              </a:lnSpc>
              <a:spcBef>
                <a:spcPct val="0"/>
              </a:spcBef>
            </a:pPr>
          </a:p>
        </p:txBody>
      </p:sp>
      <p:sp>
        <p:nvSpPr>
          <p:cNvPr name="TextBox 12" id="12"/>
          <p:cNvSpPr txBox="true"/>
          <p:nvPr/>
        </p:nvSpPr>
        <p:spPr>
          <a:xfrm rot="0">
            <a:off x="3339799" y="1247680"/>
            <a:ext cx="8335685" cy="2325368"/>
          </a:xfrm>
          <a:prstGeom prst="rect">
            <a:avLst/>
          </a:prstGeom>
        </p:spPr>
        <p:txBody>
          <a:bodyPr anchor="t" rtlCol="false" tIns="0" lIns="0" bIns="0" rIns="0">
            <a:spAutoFit/>
          </a:bodyPr>
          <a:lstStyle/>
          <a:p>
            <a:pPr algn="l">
              <a:lnSpc>
                <a:spcPts val="3080"/>
              </a:lnSpc>
            </a:pPr>
            <a:r>
              <a:rPr lang="en-US" sz="2200" b="true">
                <a:solidFill>
                  <a:srgbClr val="000000"/>
                </a:solidFill>
                <a:latin typeface="Aileron Bold"/>
                <a:ea typeface="Aileron Bold"/>
                <a:cs typeface="Aileron Bold"/>
                <a:sym typeface="Aileron Bold"/>
              </a:rPr>
              <a:t>Câu 10/ Xác định phủ tối thiểu của tập phụ thuộc hàm sau: </a:t>
            </a:r>
          </a:p>
          <a:p>
            <a:pPr algn="l">
              <a:lnSpc>
                <a:spcPts val="3080"/>
              </a:lnSpc>
            </a:pPr>
            <a:r>
              <a:rPr lang="en-US" sz="2200" b="true">
                <a:solidFill>
                  <a:srgbClr val="000000"/>
                </a:solidFill>
                <a:latin typeface="Aileron Bold"/>
                <a:ea typeface="Aileron Bold"/>
                <a:cs typeface="Aileron Bold"/>
                <a:sym typeface="Aileron Bold"/>
              </a:rPr>
              <a:t>a) Q(A,B,C,D,E,G), </a:t>
            </a:r>
          </a:p>
          <a:p>
            <a:pPr algn="l">
              <a:lnSpc>
                <a:spcPts val="3080"/>
              </a:lnSpc>
            </a:pPr>
            <a:r>
              <a:rPr lang="en-US" sz="2200" b="true">
                <a:solidFill>
                  <a:srgbClr val="000000"/>
                </a:solidFill>
                <a:latin typeface="Aileron Bold"/>
                <a:ea typeface="Aileron Bold"/>
                <a:cs typeface="Aileron Bold"/>
                <a:sym typeface="Aileron Bold"/>
              </a:rPr>
              <a:t>F={AB→C;C→A;BC→D;ACD→B;D→EG;BE→C;CG→BD;CE→AG} </a:t>
            </a:r>
          </a:p>
          <a:p>
            <a:pPr algn="l">
              <a:lnSpc>
                <a:spcPts val="3080"/>
              </a:lnSpc>
            </a:pPr>
            <a:r>
              <a:rPr lang="en-US" sz="2200" b="true">
                <a:solidFill>
                  <a:srgbClr val="000000"/>
                </a:solidFill>
                <a:latin typeface="Aileron Bold"/>
                <a:ea typeface="Aileron Bold"/>
                <a:cs typeface="Aileron Bold"/>
                <a:sym typeface="Aileron Bold"/>
              </a:rPr>
              <a:t>b) Q(A,B,C) </a:t>
            </a:r>
          </a:p>
          <a:p>
            <a:pPr algn="l">
              <a:lnSpc>
                <a:spcPts val="3080"/>
              </a:lnSpc>
            </a:pPr>
            <a:r>
              <a:rPr lang="en-US" sz="2200" b="true">
                <a:solidFill>
                  <a:srgbClr val="000000"/>
                </a:solidFill>
                <a:latin typeface="Aileron Bold"/>
                <a:ea typeface="Aileron Bold"/>
                <a:cs typeface="Aileron Bold"/>
                <a:sym typeface="Aileron Bold"/>
              </a:rPr>
              <a:t>F={A→B,A→C,B→A,C→A,B→C}</a:t>
            </a:r>
          </a:p>
          <a:p>
            <a:pPr algn="ctr">
              <a:lnSpc>
                <a:spcPts val="3080"/>
              </a:lnSpc>
              <a:spcBef>
                <a:spcPct val="0"/>
              </a:spcBef>
            </a:pPr>
          </a:p>
        </p:txBody>
      </p:sp>
      <p:sp>
        <p:nvSpPr>
          <p:cNvPr name="TextBox 13" id="13"/>
          <p:cNvSpPr txBox="true"/>
          <p:nvPr/>
        </p:nvSpPr>
        <p:spPr>
          <a:xfrm rot="0">
            <a:off x="3339799" y="3971655"/>
            <a:ext cx="9960173" cy="6860184"/>
          </a:xfrm>
          <a:prstGeom prst="rect">
            <a:avLst/>
          </a:prstGeom>
        </p:spPr>
        <p:txBody>
          <a:bodyPr anchor="t" rtlCol="false" tIns="0" lIns="0" bIns="0" rIns="0">
            <a:spAutoFit/>
          </a:bodyPr>
          <a:lstStyle/>
          <a:p>
            <a:pPr algn="l">
              <a:lnSpc>
                <a:spcPts val="3029"/>
              </a:lnSpc>
            </a:pPr>
            <a:r>
              <a:rPr lang="en-US" sz="2164">
                <a:solidFill>
                  <a:srgbClr val="000000"/>
                </a:solidFill>
                <a:latin typeface="Aileron"/>
                <a:ea typeface="Aileron"/>
                <a:cs typeface="Aileron"/>
                <a:sym typeface="Aileron"/>
              </a:rPr>
              <a:t>a) Q(A,B,C,D,E,G), </a:t>
            </a:r>
          </a:p>
          <a:p>
            <a:pPr algn="l">
              <a:lnSpc>
                <a:spcPts val="3029"/>
              </a:lnSpc>
            </a:pPr>
            <a:r>
              <a:rPr lang="en-US" sz="2164">
                <a:solidFill>
                  <a:srgbClr val="000000"/>
                </a:solidFill>
                <a:latin typeface="Aileron"/>
                <a:ea typeface="Aileron"/>
                <a:cs typeface="Aileron"/>
                <a:sym typeface="Aileron"/>
              </a:rPr>
              <a:t>F={AB→C;C→A;BC→D;ACD→B;D→EG;BE→C;CG→BD;CE→AG} </a:t>
            </a:r>
          </a:p>
          <a:p>
            <a:pPr algn="l">
              <a:lnSpc>
                <a:spcPts val="3029"/>
              </a:lnSpc>
            </a:pPr>
            <a:r>
              <a:rPr lang="en-US" sz="2164">
                <a:solidFill>
                  <a:srgbClr val="000000"/>
                </a:solidFill>
                <a:latin typeface="Aileron"/>
                <a:ea typeface="Aileron"/>
                <a:cs typeface="Aileron"/>
                <a:sym typeface="Aileron"/>
              </a:rPr>
              <a:t>Bước 1: Phân rã vế phải:</a:t>
            </a:r>
          </a:p>
          <a:p>
            <a:pPr algn="l">
              <a:lnSpc>
                <a:spcPts val="3029"/>
              </a:lnSpc>
            </a:pPr>
            <a:r>
              <a:rPr lang="en-US" sz="2164">
                <a:solidFill>
                  <a:srgbClr val="000000"/>
                </a:solidFill>
                <a:latin typeface="Aileron"/>
                <a:ea typeface="Aileron"/>
                <a:cs typeface="Aileron"/>
                <a:sym typeface="Aileron"/>
              </a:rPr>
              <a:t>F1​={AB→C;C→A;BC→D;ACD→B;D→E;D→G;BE→C;CG→B;CG→D;CE→A;CE→G}</a:t>
            </a:r>
          </a:p>
          <a:p>
            <a:pPr algn="l">
              <a:lnSpc>
                <a:spcPts val="3029"/>
              </a:lnSpc>
            </a:pPr>
            <a:r>
              <a:rPr lang="en-US" sz="2164">
                <a:solidFill>
                  <a:srgbClr val="000000"/>
                </a:solidFill>
                <a:latin typeface="Aileron"/>
                <a:ea typeface="Aileron"/>
                <a:cs typeface="Aileron"/>
                <a:sym typeface="Aileron"/>
              </a:rPr>
              <a:t>Bước 2: Loại bỏ thuộc tính dư thừa ở vế trái:</a:t>
            </a:r>
          </a:p>
          <a:p>
            <a:pPr algn="l">
              <a:lnSpc>
                <a:spcPts val="3029"/>
              </a:lnSpc>
            </a:pPr>
            <a:r>
              <a:rPr lang="en-US" sz="2164">
                <a:solidFill>
                  <a:srgbClr val="000000"/>
                </a:solidFill>
                <a:latin typeface="Aileron"/>
                <a:ea typeface="Aileron"/>
                <a:cs typeface="Aileron"/>
                <a:sym typeface="Aileron"/>
              </a:rPr>
              <a:t>* Xét AB→C:</a:t>
            </a:r>
          </a:p>
          <a:p>
            <a:pPr algn="l">
              <a:lnSpc>
                <a:spcPts val="3029"/>
              </a:lnSpc>
            </a:pPr>
            <a:r>
              <a:rPr lang="en-US" sz="2164">
                <a:solidFill>
                  <a:srgbClr val="000000"/>
                </a:solidFill>
                <a:latin typeface="Aileron"/>
                <a:ea typeface="Aileron"/>
                <a:cs typeface="Aileron"/>
                <a:sym typeface="Aileron"/>
              </a:rPr>
              <a:t>- Nếu bỏ A: {B}F1+​={B}, không chứa C =&gt; A không dư thừa.</a:t>
            </a:r>
          </a:p>
          <a:p>
            <a:pPr algn="l">
              <a:lnSpc>
                <a:spcPts val="3029"/>
              </a:lnSpc>
            </a:pPr>
            <a:r>
              <a:rPr lang="en-US" sz="2164">
                <a:solidFill>
                  <a:srgbClr val="000000"/>
                </a:solidFill>
                <a:latin typeface="Aileron"/>
                <a:ea typeface="Aileron"/>
                <a:cs typeface="Aileron"/>
                <a:sym typeface="Aileron"/>
              </a:rPr>
              <a:t>- Nếu bỏ B: {A}F1+​={A}, không chứa C =&gt; B không dư thừa. </a:t>
            </a:r>
          </a:p>
          <a:p>
            <a:pPr algn="l">
              <a:lnSpc>
                <a:spcPts val="3029"/>
              </a:lnSpc>
            </a:pPr>
            <a:r>
              <a:rPr lang="en-US" sz="2164">
                <a:solidFill>
                  <a:srgbClr val="000000"/>
                </a:solidFill>
                <a:latin typeface="Aileron"/>
                <a:ea typeface="Aileron"/>
                <a:cs typeface="Aileron"/>
                <a:sym typeface="Aileron"/>
              </a:rPr>
              <a:t>Vậy AB→C giữ nguyên.</a:t>
            </a:r>
          </a:p>
          <a:p>
            <a:pPr algn="l">
              <a:lnSpc>
                <a:spcPts val="3029"/>
              </a:lnSpc>
            </a:pPr>
            <a:r>
              <a:rPr lang="en-US" sz="2164">
                <a:solidFill>
                  <a:srgbClr val="000000"/>
                </a:solidFill>
                <a:latin typeface="Aileron"/>
                <a:ea typeface="Aileron"/>
                <a:cs typeface="Aileron"/>
                <a:sym typeface="Aileron"/>
              </a:rPr>
              <a:t>* Xét BC→D:</a:t>
            </a:r>
          </a:p>
          <a:p>
            <a:pPr algn="l">
              <a:lnSpc>
                <a:spcPts val="3029"/>
              </a:lnSpc>
            </a:pPr>
            <a:r>
              <a:rPr lang="en-US" sz="2164">
                <a:solidFill>
                  <a:srgbClr val="000000"/>
                </a:solidFill>
                <a:latin typeface="Aileron"/>
                <a:ea typeface="Aileron"/>
                <a:cs typeface="Aileron"/>
                <a:sym typeface="Aileron"/>
              </a:rPr>
              <a:t>- Nếu bỏ B: {C}F1+​={C,A}, không chứa D =&gt; B không dư thừa.</a:t>
            </a:r>
          </a:p>
          <a:p>
            <a:pPr algn="l">
              <a:lnSpc>
                <a:spcPts val="3029"/>
              </a:lnSpc>
            </a:pPr>
            <a:r>
              <a:rPr lang="en-US" sz="2164">
                <a:solidFill>
                  <a:srgbClr val="000000"/>
                </a:solidFill>
                <a:latin typeface="Aileron"/>
                <a:ea typeface="Aileron"/>
                <a:cs typeface="Aileron"/>
                <a:sym typeface="Aileron"/>
              </a:rPr>
              <a:t>- Nếu bỏ C: {B}F1+​={B}, không chứa D =&gt; C không dư thừa.</a:t>
            </a:r>
          </a:p>
          <a:p>
            <a:pPr algn="l">
              <a:lnSpc>
                <a:spcPts val="3029"/>
              </a:lnSpc>
            </a:pPr>
            <a:r>
              <a:rPr lang="en-US" sz="2164">
                <a:solidFill>
                  <a:srgbClr val="000000"/>
                </a:solidFill>
                <a:latin typeface="Aileron"/>
                <a:ea typeface="Aileron"/>
                <a:cs typeface="Aileron"/>
                <a:sym typeface="Aileron"/>
              </a:rPr>
              <a:t>Vậy BC→D giữ nguyên.</a:t>
            </a:r>
          </a:p>
          <a:p>
            <a:pPr algn="l">
              <a:lnSpc>
                <a:spcPts val="3029"/>
              </a:lnSpc>
            </a:pPr>
            <a:r>
              <a:rPr lang="en-US" sz="2164">
                <a:solidFill>
                  <a:srgbClr val="000000"/>
                </a:solidFill>
                <a:latin typeface="Aileron"/>
                <a:ea typeface="Aileron"/>
                <a:cs typeface="Aileron"/>
                <a:sym typeface="Aileron"/>
              </a:rPr>
              <a:t>* Xét ACD→B:</a:t>
            </a:r>
          </a:p>
          <a:p>
            <a:pPr algn="l">
              <a:lnSpc>
                <a:spcPts val="3029"/>
              </a:lnSpc>
            </a:pPr>
            <a:r>
              <a:rPr lang="en-US" sz="2164">
                <a:solidFill>
                  <a:srgbClr val="000000"/>
                </a:solidFill>
                <a:latin typeface="Aileron"/>
                <a:ea typeface="Aileron"/>
                <a:cs typeface="Aileron"/>
                <a:sym typeface="Aileron"/>
              </a:rPr>
              <a:t>- Nếu bỏ A: {CD}F1+​={C,D,E,G,B}, chứa B =&gt; A dư thừa. Loại bỏ A</a:t>
            </a:r>
          </a:p>
          <a:p>
            <a:pPr algn="l">
              <a:lnSpc>
                <a:spcPts val="3029"/>
              </a:lnSpc>
            </a:pPr>
            <a:r>
              <a:rPr lang="en-US" sz="2164">
                <a:solidFill>
                  <a:srgbClr val="000000"/>
                </a:solidFill>
                <a:latin typeface="Aileron"/>
                <a:ea typeface="Aileron"/>
                <a:cs typeface="Aileron"/>
                <a:sym typeface="Aileron"/>
              </a:rPr>
              <a:t>Vậy thay ACD→B bằng CD→B.</a:t>
            </a:r>
          </a:p>
          <a:p>
            <a:pPr algn="l">
              <a:lnSpc>
                <a:spcPts val="3029"/>
              </a:lnSpc>
              <a:spcBef>
                <a:spcPct val="0"/>
              </a:spcBef>
            </a:pPr>
          </a:p>
          <a:p>
            <a:pPr algn="l">
              <a:lnSpc>
                <a:spcPts val="3029"/>
              </a:lnSpc>
              <a:spcBef>
                <a:spcPct val="0"/>
              </a:spcBef>
            </a:pPr>
            <a:r>
              <a:rPr lang="en-US" sz="2164">
                <a:solidFill>
                  <a:srgbClr val="000000"/>
                </a:solidFill>
                <a:latin typeface="Aileron"/>
                <a:ea typeface="Aileron"/>
                <a:cs typeface="Aileron"/>
                <a:sym typeface="Aileron"/>
              </a:rPr>
              <a:t>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
        <p:nvSpPr>
          <p:cNvPr name="TextBox 11" id="11"/>
          <p:cNvSpPr txBox="true"/>
          <p:nvPr/>
        </p:nvSpPr>
        <p:spPr>
          <a:xfrm rot="0">
            <a:off x="3125381" y="1237158"/>
            <a:ext cx="13153976" cy="9049842"/>
          </a:xfrm>
          <a:prstGeom prst="rect">
            <a:avLst/>
          </a:prstGeom>
        </p:spPr>
        <p:txBody>
          <a:bodyPr anchor="t" rtlCol="false" tIns="0" lIns="0" bIns="0" rIns="0">
            <a:spAutoFit/>
          </a:bodyPr>
          <a:lstStyle/>
          <a:p>
            <a:pPr algn="l">
              <a:lnSpc>
                <a:spcPts val="2879"/>
              </a:lnSpc>
            </a:pPr>
            <a:r>
              <a:rPr lang="en-US" sz="2057">
                <a:solidFill>
                  <a:srgbClr val="000000"/>
                </a:solidFill>
                <a:latin typeface="Aileron"/>
                <a:ea typeface="Aileron"/>
                <a:cs typeface="Aileron"/>
                <a:sym typeface="Aileron"/>
              </a:rPr>
              <a:t>F2​={AB→C;C→A;BC→D;ACD→B;D→E;D→G;BE→C;CG→B;CG→D;CE→A;CE→G}</a:t>
            </a:r>
          </a:p>
          <a:p>
            <a:pPr algn="l">
              <a:lnSpc>
                <a:spcPts val="2879"/>
              </a:lnSpc>
            </a:pPr>
            <a:r>
              <a:rPr lang="en-US" sz="2057">
                <a:solidFill>
                  <a:srgbClr val="000000"/>
                </a:solidFill>
                <a:latin typeface="Aileron"/>
                <a:ea typeface="Aileron"/>
                <a:cs typeface="Aileron"/>
                <a:sym typeface="Aileron"/>
              </a:rPr>
              <a:t> ** Xét CD→B: </a:t>
            </a:r>
          </a:p>
          <a:p>
            <a:pPr algn="l">
              <a:lnSpc>
                <a:spcPts val="2879"/>
              </a:lnSpc>
            </a:pPr>
            <a:r>
              <a:rPr lang="en-US" sz="2057">
                <a:solidFill>
                  <a:srgbClr val="000000"/>
                </a:solidFill>
                <a:latin typeface="Aileron"/>
                <a:ea typeface="Aileron"/>
                <a:cs typeface="Aileron"/>
                <a:sym typeface="Aileron"/>
              </a:rPr>
              <a:t>- Nếu bỏ C: {D}F2+​={D,E,G}, không chứa B =&gt; C không dư thừa.</a:t>
            </a:r>
          </a:p>
          <a:p>
            <a:pPr algn="l">
              <a:lnSpc>
                <a:spcPts val="2879"/>
              </a:lnSpc>
            </a:pPr>
            <a:r>
              <a:rPr lang="en-US" sz="2057">
                <a:solidFill>
                  <a:srgbClr val="000000"/>
                </a:solidFill>
                <a:latin typeface="Aileron"/>
                <a:ea typeface="Aileron"/>
                <a:cs typeface="Aileron"/>
                <a:sym typeface="Aileron"/>
              </a:rPr>
              <a:t>- Nếu bỏ D: {C}F2+​={C,A}, không chứa B =&gt; D không dư thừa. </a:t>
            </a:r>
          </a:p>
          <a:p>
            <a:pPr algn="l">
              <a:lnSpc>
                <a:spcPts val="2879"/>
              </a:lnSpc>
            </a:pPr>
            <a:r>
              <a:rPr lang="en-US" sz="2057">
                <a:solidFill>
                  <a:srgbClr val="000000"/>
                </a:solidFill>
                <a:latin typeface="Aileron"/>
                <a:ea typeface="Aileron"/>
                <a:cs typeface="Aileron"/>
                <a:sym typeface="Aileron"/>
              </a:rPr>
              <a:t>Vậy sau khi loại bỏ A, ta có CD→B.</a:t>
            </a:r>
          </a:p>
          <a:p>
            <a:pPr algn="l">
              <a:lnSpc>
                <a:spcPts val="2879"/>
              </a:lnSpc>
            </a:pPr>
            <a:r>
              <a:rPr lang="en-US" sz="2057">
                <a:solidFill>
                  <a:srgbClr val="000000"/>
                </a:solidFill>
                <a:latin typeface="Aileron"/>
                <a:ea typeface="Aileron"/>
                <a:cs typeface="Aileron"/>
                <a:sym typeface="Aileron"/>
              </a:rPr>
              <a:t>* Xét CG→B:</a:t>
            </a:r>
          </a:p>
          <a:p>
            <a:pPr algn="l">
              <a:lnSpc>
                <a:spcPts val="2879"/>
              </a:lnSpc>
            </a:pPr>
            <a:r>
              <a:rPr lang="en-US" sz="2057">
                <a:solidFill>
                  <a:srgbClr val="000000"/>
                </a:solidFill>
                <a:latin typeface="Aileron"/>
                <a:ea typeface="Aileron"/>
                <a:cs typeface="Aileron"/>
                <a:sym typeface="Aileron"/>
              </a:rPr>
              <a:t>Nếu bỏ C: {G}F2+​={G}, không chứa B =&gt; C không dư thừa.</a:t>
            </a:r>
          </a:p>
          <a:p>
            <a:pPr algn="l">
              <a:lnSpc>
                <a:spcPts val="2879"/>
              </a:lnSpc>
            </a:pPr>
            <a:r>
              <a:rPr lang="en-US" sz="2057">
                <a:solidFill>
                  <a:srgbClr val="000000"/>
                </a:solidFill>
                <a:latin typeface="Aileron"/>
                <a:ea typeface="Aileron"/>
                <a:cs typeface="Aileron"/>
                <a:sym typeface="Aileron"/>
              </a:rPr>
              <a:t>Nếu bỏ G: {C}F2+​={C,A}, không chứa B =&gt; G không dư thừa.</a:t>
            </a:r>
          </a:p>
          <a:p>
            <a:pPr algn="l">
              <a:lnSpc>
                <a:spcPts val="2879"/>
              </a:lnSpc>
            </a:pPr>
            <a:r>
              <a:rPr lang="en-US" sz="2057">
                <a:solidFill>
                  <a:srgbClr val="000000"/>
                </a:solidFill>
                <a:latin typeface="Aileron"/>
                <a:ea typeface="Aileron"/>
                <a:cs typeface="Aileron"/>
                <a:sym typeface="Aileron"/>
              </a:rPr>
              <a:t>Vậy CG→B giữ nguyên.</a:t>
            </a:r>
          </a:p>
          <a:p>
            <a:pPr algn="l">
              <a:lnSpc>
                <a:spcPts val="2879"/>
              </a:lnSpc>
            </a:pPr>
            <a:r>
              <a:rPr lang="en-US" sz="2057">
                <a:solidFill>
                  <a:srgbClr val="000000"/>
                </a:solidFill>
                <a:latin typeface="Aileron"/>
                <a:ea typeface="Aileron"/>
                <a:cs typeface="Aileron"/>
                <a:sym typeface="Aileron"/>
              </a:rPr>
              <a:t>* Xét CE→A:</a:t>
            </a:r>
          </a:p>
          <a:p>
            <a:pPr algn="l">
              <a:lnSpc>
                <a:spcPts val="2879"/>
              </a:lnSpc>
            </a:pPr>
            <a:r>
              <a:rPr lang="en-US" sz="2057">
                <a:solidFill>
                  <a:srgbClr val="000000"/>
                </a:solidFill>
                <a:latin typeface="Aileron"/>
                <a:ea typeface="Aileron"/>
                <a:cs typeface="Aileron"/>
                <a:sym typeface="Aileron"/>
              </a:rPr>
              <a:t>Nếu bỏ C: {E}F2+​={E}, không chứa A =&gt; C không dư thừa.</a:t>
            </a:r>
          </a:p>
          <a:p>
            <a:pPr algn="l">
              <a:lnSpc>
                <a:spcPts val="2879"/>
              </a:lnSpc>
            </a:pPr>
            <a:r>
              <a:rPr lang="en-US" sz="2057">
                <a:solidFill>
                  <a:srgbClr val="000000"/>
                </a:solidFill>
                <a:latin typeface="Aileron"/>
                <a:ea typeface="Aileron"/>
                <a:cs typeface="Aileron"/>
                <a:sym typeface="Aileron"/>
              </a:rPr>
              <a:t>Nếu bỏ E: {C}F2+​={C,A}, chứa A =&gt; E dư thừa. </a:t>
            </a:r>
          </a:p>
          <a:p>
            <a:pPr algn="l">
              <a:lnSpc>
                <a:spcPts val="2879"/>
              </a:lnSpc>
            </a:pPr>
            <a:r>
              <a:rPr lang="en-US" sz="2057">
                <a:solidFill>
                  <a:srgbClr val="000000"/>
                </a:solidFill>
                <a:latin typeface="Aileron"/>
                <a:ea typeface="Aileron"/>
                <a:cs typeface="Aileron"/>
                <a:sym typeface="Aileron"/>
              </a:rPr>
              <a:t>Vậy thay CE→A bằng C→A.</a:t>
            </a:r>
          </a:p>
          <a:p>
            <a:pPr algn="l">
              <a:lnSpc>
                <a:spcPts val="2879"/>
              </a:lnSpc>
            </a:pPr>
            <a:r>
              <a:rPr lang="en-US" sz="2057">
                <a:solidFill>
                  <a:srgbClr val="000000"/>
                </a:solidFill>
                <a:latin typeface="Aileron"/>
                <a:ea typeface="Aileron"/>
                <a:cs typeface="Aileron"/>
                <a:sym typeface="Aileron"/>
              </a:rPr>
              <a:t>F3={AB→C;C→A;BC→D;CD→B;D→E;D→G;BE→C;CG→B;CG→D;C→A;CE→G} </a:t>
            </a:r>
          </a:p>
          <a:p>
            <a:pPr algn="l">
              <a:lnSpc>
                <a:spcPts val="2879"/>
              </a:lnSpc>
            </a:pPr>
            <a:r>
              <a:rPr lang="en-US" sz="2057">
                <a:solidFill>
                  <a:srgbClr val="000000"/>
                </a:solidFill>
                <a:latin typeface="Aileron"/>
                <a:ea typeface="Aileron"/>
                <a:cs typeface="Aileron"/>
                <a:sym typeface="Aileron"/>
              </a:rPr>
              <a:t>Loại bỏ phụ thuộc hàm trùng lặp: F3={AB→C;C→A;BC→D;CD→B;D→E;D→G;BE→C;CG→B;CG→D;CE→G}</a:t>
            </a:r>
          </a:p>
          <a:p>
            <a:pPr algn="l">
              <a:lnSpc>
                <a:spcPts val="2879"/>
              </a:lnSpc>
            </a:pPr>
            <a:r>
              <a:rPr lang="en-US" sz="2057" b="true">
                <a:solidFill>
                  <a:srgbClr val="000000"/>
                </a:solidFill>
                <a:latin typeface="Aileron Bold"/>
                <a:ea typeface="Aileron Bold"/>
                <a:cs typeface="Aileron Bold"/>
                <a:sym typeface="Aileron Bold"/>
              </a:rPr>
              <a:t>Bước 3: Loại bỏ phụ thuộc hàm dư thừa:</a:t>
            </a:r>
          </a:p>
          <a:p>
            <a:pPr algn="l">
              <a:lnSpc>
                <a:spcPts val="2879"/>
              </a:lnSpc>
            </a:pPr>
            <a:r>
              <a:rPr lang="en-US" sz="2057">
                <a:solidFill>
                  <a:srgbClr val="000000"/>
                </a:solidFill>
                <a:latin typeface="Aileron"/>
                <a:ea typeface="Aileron"/>
                <a:cs typeface="Aileron"/>
                <a:sym typeface="Aileron"/>
              </a:rPr>
              <a:t>Xét AB→C khỏi F3​: {AB}F3−{AB→C}+​={A,B}, không chứa </a:t>
            </a:r>
          </a:p>
          <a:p>
            <a:pPr algn="l">
              <a:lnSpc>
                <a:spcPts val="2879"/>
              </a:lnSpc>
            </a:pPr>
            <a:r>
              <a:rPr lang="en-US" sz="2057">
                <a:solidFill>
                  <a:srgbClr val="000000"/>
                </a:solidFill>
                <a:latin typeface="Aileron"/>
                <a:ea typeface="Aileron"/>
                <a:cs typeface="Aileron"/>
                <a:sym typeface="Aileron"/>
              </a:rPr>
              <a:t>C =&gt; AB→C không dư thừa.</a:t>
            </a:r>
          </a:p>
          <a:p>
            <a:pPr algn="l">
              <a:lnSpc>
                <a:spcPts val="2879"/>
              </a:lnSpc>
            </a:pPr>
            <a:r>
              <a:rPr lang="en-US" sz="2057">
                <a:solidFill>
                  <a:srgbClr val="000000"/>
                </a:solidFill>
                <a:latin typeface="Aileron"/>
                <a:ea typeface="Aileron"/>
                <a:cs typeface="Aileron"/>
                <a:sym typeface="Aileron"/>
              </a:rPr>
              <a:t>Xét C→A khỏi F3​: {C}F3−{C→A}+​={C,D,E,G,B}, không chứa</a:t>
            </a:r>
          </a:p>
          <a:p>
            <a:pPr algn="l">
              <a:lnSpc>
                <a:spcPts val="2879"/>
              </a:lnSpc>
            </a:pPr>
            <a:r>
              <a:rPr lang="en-US" sz="2057">
                <a:solidFill>
                  <a:srgbClr val="000000"/>
                </a:solidFill>
                <a:latin typeface="Aileron"/>
                <a:ea typeface="Aileron"/>
                <a:cs typeface="Aileron"/>
                <a:sym typeface="Aileron"/>
              </a:rPr>
              <a:t> A  =&gt; C→A không dư thừa.</a:t>
            </a:r>
          </a:p>
          <a:p>
            <a:pPr algn="l">
              <a:lnSpc>
                <a:spcPts val="2879"/>
              </a:lnSpc>
            </a:pPr>
            <a:r>
              <a:rPr lang="en-US" sz="2057">
                <a:solidFill>
                  <a:srgbClr val="000000"/>
                </a:solidFill>
                <a:latin typeface="Aileron"/>
                <a:ea typeface="Aileron"/>
                <a:cs typeface="Aileron"/>
                <a:sym typeface="Aileron"/>
              </a:rPr>
              <a:t>Xét BC→D khỏi F3​: {BC}F3−{BC→D}+​={B,C,A}, không chứa </a:t>
            </a:r>
          </a:p>
          <a:p>
            <a:pPr algn="l">
              <a:lnSpc>
                <a:spcPts val="2879"/>
              </a:lnSpc>
            </a:pPr>
            <a:r>
              <a:rPr lang="en-US" sz="2057">
                <a:solidFill>
                  <a:srgbClr val="000000"/>
                </a:solidFill>
                <a:latin typeface="Aileron"/>
                <a:ea typeface="Aileron"/>
                <a:cs typeface="Aileron"/>
                <a:sym typeface="Aileron"/>
              </a:rPr>
              <a:t>D =&gt;BC→D không dư thừa.</a:t>
            </a:r>
          </a:p>
          <a:p>
            <a:pPr algn="l">
              <a:lnSpc>
                <a:spcPts val="2879"/>
              </a:lnSpc>
            </a:pPr>
          </a:p>
          <a:p>
            <a:pPr algn="l">
              <a:lnSpc>
                <a:spcPts val="2879"/>
              </a:lnSpc>
              <a:spcBef>
                <a:spcPct val="0"/>
              </a:spcBef>
            </a:pPr>
          </a:p>
          <a:p>
            <a:pPr algn="l">
              <a:lnSpc>
                <a:spcPts val="2879"/>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7456339"/>
            <a:ext cx="11231883" cy="726264"/>
            <a:chOff x="0" y="0"/>
            <a:chExt cx="2958191" cy="191279"/>
          </a:xfrm>
        </p:grpSpPr>
        <p:sp>
          <p:nvSpPr>
            <p:cNvPr name="Freeform 11" id="11"/>
            <p:cNvSpPr/>
            <p:nvPr/>
          </p:nvSpPr>
          <p:spPr>
            <a:xfrm flipH="false" flipV="false" rot="0">
              <a:off x="0" y="0"/>
              <a:ext cx="2958191" cy="191279"/>
            </a:xfrm>
            <a:custGeom>
              <a:avLst/>
              <a:gdLst/>
              <a:ahLst/>
              <a:cxnLst/>
              <a:rect r="r" b="b" t="t" l="l"/>
              <a:pathLst>
                <a:path h="191279" w="2958191">
                  <a:moveTo>
                    <a:pt x="35153" y="0"/>
                  </a:moveTo>
                  <a:lnTo>
                    <a:pt x="2923038" y="0"/>
                  </a:lnTo>
                  <a:cubicBezTo>
                    <a:pt x="2932361" y="0"/>
                    <a:pt x="2941303" y="3704"/>
                    <a:pt x="2947895" y="10296"/>
                  </a:cubicBezTo>
                  <a:cubicBezTo>
                    <a:pt x="2954488" y="16889"/>
                    <a:pt x="2958191" y="25830"/>
                    <a:pt x="2958191" y="35153"/>
                  </a:cubicBezTo>
                  <a:lnTo>
                    <a:pt x="2958191" y="156126"/>
                  </a:lnTo>
                  <a:cubicBezTo>
                    <a:pt x="2958191" y="175541"/>
                    <a:pt x="2942453" y="191279"/>
                    <a:pt x="2923038" y="191279"/>
                  </a:cubicBezTo>
                  <a:lnTo>
                    <a:pt x="35153" y="191279"/>
                  </a:lnTo>
                  <a:cubicBezTo>
                    <a:pt x="25830" y="191279"/>
                    <a:pt x="16889" y="187576"/>
                    <a:pt x="10296" y="180983"/>
                  </a:cubicBezTo>
                  <a:cubicBezTo>
                    <a:pt x="3704" y="174391"/>
                    <a:pt x="0" y="165449"/>
                    <a:pt x="0" y="156126"/>
                  </a:cubicBezTo>
                  <a:lnTo>
                    <a:pt x="0" y="35153"/>
                  </a:lnTo>
                  <a:cubicBezTo>
                    <a:pt x="0" y="25830"/>
                    <a:pt x="3704" y="16889"/>
                    <a:pt x="10296" y="10296"/>
                  </a:cubicBezTo>
                  <a:cubicBezTo>
                    <a:pt x="16889" y="3704"/>
                    <a:pt x="25830" y="0"/>
                    <a:pt x="35153"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95250"/>
              <a:ext cx="2958191" cy="286529"/>
            </a:xfrm>
            <a:prstGeom prst="rect">
              <a:avLst/>
            </a:prstGeom>
          </p:spPr>
          <p:txBody>
            <a:bodyPr anchor="ctr" rtlCol="false" tIns="50800" lIns="50800" bIns="50800" rIns="50800"/>
            <a:lstStyle/>
            <a:p>
              <a:pPr algn="ctr">
                <a:lnSpc>
                  <a:spcPts val="2906"/>
                </a:lnSpc>
              </a:pPr>
            </a:p>
          </p:txBody>
        </p:sp>
      </p:grpSp>
      <p:sp>
        <p:nvSpPr>
          <p:cNvPr name="TextBox 13" id="13"/>
          <p:cNvSpPr txBox="true"/>
          <p:nvPr/>
        </p:nvSpPr>
        <p:spPr>
          <a:xfrm rot="0">
            <a:off x="3146516" y="709867"/>
            <a:ext cx="13765282" cy="9146286"/>
          </a:xfrm>
          <a:prstGeom prst="rect">
            <a:avLst/>
          </a:prstGeom>
        </p:spPr>
        <p:txBody>
          <a:bodyPr anchor="t" rtlCol="false" tIns="0" lIns="0" bIns="0" rIns="0">
            <a:spAutoFit/>
          </a:bodyPr>
          <a:lstStyle/>
          <a:p>
            <a:pPr algn="l">
              <a:lnSpc>
                <a:spcPts val="3024"/>
              </a:lnSpc>
            </a:pPr>
          </a:p>
          <a:p>
            <a:pPr algn="l">
              <a:lnSpc>
                <a:spcPts val="3024"/>
              </a:lnSpc>
            </a:pPr>
            <a:r>
              <a:rPr lang="en-US" sz="2160">
                <a:solidFill>
                  <a:srgbClr val="000000"/>
                </a:solidFill>
                <a:latin typeface="Aileron"/>
                <a:ea typeface="Aileron"/>
                <a:cs typeface="Aileron"/>
                <a:sym typeface="Aileron"/>
              </a:rPr>
              <a:t>Xét CD→B khỏi F3​: {CD}F3−{CD→B}+​={C,D,E,G,A,B}, chứa</a:t>
            </a:r>
          </a:p>
          <a:p>
            <a:pPr algn="l">
              <a:lnSpc>
                <a:spcPts val="3024"/>
              </a:lnSpc>
            </a:pPr>
            <a:r>
              <a:rPr lang="en-US" sz="2160">
                <a:solidFill>
                  <a:srgbClr val="000000"/>
                </a:solidFill>
                <a:latin typeface="Aileron"/>
                <a:ea typeface="Aileron"/>
                <a:cs typeface="Aileron"/>
                <a:sym typeface="Aileron"/>
              </a:rPr>
              <a:t> B =&gt; CD→B dư thừa. Loại bỏ</a:t>
            </a:r>
          </a:p>
          <a:p>
            <a:pPr algn="l">
              <a:lnSpc>
                <a:spcPts val="3024"/>
              </a:lnSpc>
            </a:pPr>
            <a:r>
              <a:rPr lang="en-US" sz="2160">
                <a:solidFill>
                  <a:srgbClr val="000000"/>
                </a:solidFill>
                <a:latin typeface="Aileron"/>
                <a:ea typeface="Aileron"/>
                <a:cs typeface="Aileron"/>
                <a:sym typeface="Aileron"/>
              </a:rPr>
              <a:t>F4={AB→C;C→A;BC→D;D→E;D→G;BE→C;CG→B;CG→D;CE→G}</a:t>
            </a:r>
          </a:p>
          <a:p>
            <a:pPr algn="l">
              <a:lnSpc>
                <a:spcPts val="3024"/>
              </a:lnSpc>
            </a:pPr>
            <a:r>
              <a:rPr lang="en-US" sz="2160">
                <a:solidFill>
                  <a:srgbClr val="000000"/>
                </a:solidFill>
                <a:latin typeface="Aileron"/>
                <a:ea typeface="Aileron"/>
                <a:cs typeface="Aileron"/>
                <a:sym typeface="Aileron"/>
              </a:rPr>
              <a:t>Xét D→E khỏi F4​: {D}F4−{D→E}+​={D,G}, không chứa </a:t>
            </a:r>
          </a:p>
          <a:p>
            <a:pPr algn="l">
              <a:lnSpc>
                <a:spcPts val="3024"/>
              </a:lnSpc>
            </a:pPr>
            <a:r>
              <a:rPr lang="en-US" sz="2160">
                <a:solidFill>
                  <a:srgbClr val="000000"/>
                </a:solidFill>
                <a:latin typeface="Aileron"/>
                <a:ea typeface="Aileron"/>
                <a:cs typeface="Aileron"/>
                <a:sym typeface="Aileron"/>
              </a:rPr>
              <a:t>E =&gt; D→E không dư thừa.</a:t>
            </a:r>
          </a:p>
          <a:p>
            <a:pPr algn="l">
              <a:lnSpc>
                <a:spcPts val="3024"/>
              </a:lnSpc>
            </a:pPr>
            <a:r>
              <a:rPr lang="en-US" sz="2160">
                <a:solidFill>
                  <a:srgbClr val="000000"/>
                </a:solidFill>
                <a:latin typeface="Aileron"/>
                <a:ea typeface="Aileron"/>
                <a:cs typeface="Aileron"/>
                <a:sym typeface="Aileron"/>
              </a:rPr>
              <a:t>Xét D→G khỏi F4​: {D}F4−{D→G}+​={D,E}, không chứa </a:t>
            </a:r>
          </a:p>
          <a:p>
            <a:pPr algn="l">
              <a:lnSpc>
                <a:spcPts val="3024"/>
              </a:lnSpc>
            </a:pPr>
            <a:r>
              <a:rPr lang="en-US" sz="2160">
                <a:solidFill>
                  <a:srgbClr val="000000"/>
                </a:solidFill>
                <a:latin typeface="Aileron"/>
                <a:ea typeface="Aileron"/>
                <a:cs typeface="Aileron"/>
                <a:sym typeface="Aileron"/>
              </a:rPr>
              <a:t>G =&gt; D→G không dư thừa.</a:t>
            </a:r>
          </a:p>
          <a:p>
            <a:pPr algn="l">
              <a:lnSpc>
                <a:spcPts val="3024"/>
              </a:lnSpc>
            </a:pPr>
            <a:r>
              <a:rPr lang="en-US" sz="2160">
                <a:solidFill>
                  <a:srgbClr val="000000"/>
                </a:solidFill>
                <a:latin typeface="Aileron"/>
                <a:ea typeface="Aileron"/>
                <a:cs typeface="Aileron"/>
                <a:sym typeface="Aileron"/>
              </a:rPr>
              <a:t>Xét BE→C khỏi F4​: {BE}F4−{BE→C}+​={B,E}, không chứa</a:t>
            </a:r>
          </a:p>
          <a:p>
            <a:pPr algn="l">
              <a:lnSpc>
                <a:spcPts val="3024"/>
              </a:lnSpc>
            </a:pPr>
            <a:r>
              <a:rPr lang="en-US" sz="2160">
                <a:solidFill>
                  <a:srgbClr val="000000"/>
                </a:solidFill>
                <a:latin typeface="Aileron"/>
                <a:ea typeface="Aileron"/>
                <a:cs typeface="Aileron"/>
                <a:sym typeface="Aileron"/>
              </a:rPr>
              <a:t>C =&gt; BE→C không dư thừa.</a:t>
            </a:r>
          </a:p>
          <a:p>
            <a:pPr algn="l">
              <a:lnSpc>
                <a:spcPts val="3024"/>
              </a:lnSpc>
            </a:pPr>
            <a:r>
              <a:rPr lang="en-US" sz="2160">
                <a:solidFill>
                  <a:srgbClr val="000000"/>
                </a:solidFill>
                <a:latin typeface="Aileron"/>
                <a:ea typeface="Aileron"/>
                <a:cs typeface="Aileron"/>
                <a:sym typeface="Aileron"/>
              </a:rPr>
              <a:t>Xét CG→B khỏi F4​: {CG}F4−{CG→B}+​={C,G,D,E,G,A}, không chứa</a:t>
            </a:r>
          </a:p>
          <a:p>
            <a:pPr algn="l">
              <a:lnSpc>
                <a:spcPts val="3024"/>
              </a:lnSpc>
            </a:pPr>
            <a:r>
              <a:rPr lang="en-US" sz="2160">
                <a:solidFill>
                  <a:srgbClr val="000000"/>
                </a:solidFill>
                <a:latin typeface="Aileron"/>
                <a:ea typeface="Aileron"/>
                <a:cs typeface="Aileron"/>
                <a:sym typeface="Aileron"/>
              </a:rPr>
              <a:t>B =&gt; CG→B không dư thừa. </a:t>
            </a:r>
          </a:p>
          <a:p>
            <a:pPr algn="l">
              <a:lnSpc>
                <a:spcPts val="3024"/>
              </a:lnSpc>
            </a:pPr>
            <a:r>
              <a:rPr lang="en-US" sz="2160">
                <a:solidFill>
                  <a:srgbClr val="000000"/>
                </a:solidFill>
                <a:latin typeface="Aileron"/>
                <a:ea typeface="Aileron"/>
                <a:cs typeface="Aileron"/>
                <a:sym typeface="Aileron"/>
              </a:rPr>
              <a:t>Xét CG→D khỏi F4​: {CG}F4−{CG→D}+​={C,G,B,A,D,E}, chứa </a:t>
            </a:r>
          </a:p>
          <a:p>
            <a:pPr algn="l">
              <a:lnSpc>
                <a:spcPts val="3024"/>
              </a:lnSpc>
            </a:pPr>
            <a:r>
              <a:rPr lang="en-US" sz="2160">
                <a:solidFill>
                  <a:srgbClr val="000000"/>
                </a:solidFill>
                <a:latin typeface="Aileron"/>
                <a:ea typeface="Aileron"/>
                <a:cs typeface="Aileron"/>
                <a:sym typeface="Aileron"/>
              </a:rPr>
              <a:t>D =&gt; CG→D dư thừa. Loại bỏ.</a:t>
            </a:r>
          </a:p>
          <a:p>
            <a:pPr algn="l">
              <a:lnSpc>
                <a:spcPts val="3024"/>
              </a:lnSpc>
            </a:pPr>
            <a:r>
              <a:rPr lang="en-US" sz="2160">
                <a:solidFill>
                  <a:srgbClr val="000000"/>
                </a:solidFill>
                <a:latin typeface="Aileron"/>
                <a:ea typeface="Aileron"/>
                <a:cs typeface="Aileron"/>
                <a:sym typeface="Aileron"/>
              </a:rPr>
              <a:t>F5={AB→C;C→A;BC→D;D→E;D→G;BE→C;CG→B;CE→G}</a:t>
            </a:r>
          </a:p>
          <a:p>
            <a:pPr algn="l">
              <a:lnSpc>
                <a:spcPts val="3024"/>
              </a:lnSpc>
            </a:pPr>
            <a:r>
              <a:rPr lang="en-US" sz="2160">
                <a:solidFill>
                  <a:srgbClr val="000000"/>
                </a:solidFill>
                <a:latin typeface="Aileron"/>
                <a:ea typeface="Aileron"/>
                <a:cs typeface="Aileron"/>
                <a:sym typeface="Aileron"/>
              </a:rPr>
              <a:t>Xét CE→G khỏi F5​: {CE}F5−{CE→G}+​={C,E,A,D}, không chứa </a:t>
            </a:r>
          </a:p>
          <a:p>
            <a:pPr algn="l">
              <a:lnSpc>
                <a:spcPts val="3024"/>
              </a:lnSpc>
            </a:pPr>
            <a:r>
              <a:rPr lang="en-US" sz="2160">
                <a:solidFill>
                  <a:srgbClr val="000000"/>
                </a:solidFill>
                <a:latin typeface="Aileron"/>
                <a:ea typeface="Aileron"/>
                <a:cs typeface="Aileron"/>
                <a:sym typeface="Aileron"/>
              </a:rPr>
              <a:t>G =&gt;CE→G không dư thừa.</a:t>
            </a:r>
          </a:p>
          <a:p>
            <a:pPr algn="l">
              <a:lnSpc>
                <a:spcPts val="3024"/>
              </a:lnSpc>
            </a:pPr>
          </a:p>
          <a:p>
            <a:pPr algn="l">
              <a:lnSpc>
                <a:spcPts val="3024"/>
              </a:lnSpc>
            </a:pPr>
            <a:r>
              <a:rPr lang="en-US" sz="2160" b="true">
                <a:solidFill>
                  <a:srgbClr val="000000"/>
                </a:solidFill>
                <a:latin typeface="Aileron Bold"/>
                <a:ea typeface="Aileron Bold"/>
                <a:cs typeface="Aileron Bold"/>
                <a:sym typeface="Aileron Bold"/>
              </a:rPr>
              <a:t>Kết luận: Phủ tối thiểu của F là {AB→C;C→A;BC→D;D→E;D→G;BE→C;CG→B;CE→G}</a:t>
            </a:r>
          </a:p>
          <a:p>
            <a:pPr algn="l">
              <a:lnSpc>
                <a:spcPts val="3024"/>
              </a:lnSpc>
            </a:pPr>
          </a:p>
          <a:p>
            <a:pPr algn="l">
              <a:lnSpc>
                <a:spcPts val="3024"/>
              </a:lnSpc>
            </a:pPr>
          </a:p>
          <a:p>
            <a:pPr algn="l">
              <a:lnSpc>
                <a:spcPts val="3024"/>
              </a:lnSpc>
              <a:spcBef>
                <a:spcPct val="0"/>
              </a:spcBef>
            </a:pPr>
          </a:p>
          <a:p>
            <a:pPr algn="l">
              <a:lnSpc>
                <a:spcPts val="3024"/>
              </a:lnSpc>
              <a:spcBef>
                <a:spcPct val="0"/>
              </a:spcBef>
            </a:pP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996" y="0"/>
            <a:ext cx="18390996" cy="10287000"/>
            <a:chOff x="0" y="0"/>
            <a:chExt cx="4843719" cy="2709333"/>
          </a:xfrm>
        </p:grpSpPr>
        <p:sp>
          <p:nvSpPr>
            <p:cNvPr name="Freeform 3" id="3"/>
            <p:cNvSpPr/>
            <p:nvPr/>
          </p:nvSpPr>
          <p:spPr>
            <a:xfrm flipH="false" flipV="false" rot="0">
              <a:off x="0" y="0"/>
              <a:ext cx="4843719" cy="2709333"/>
            </a:xfrm>
            <a:custGeom>
              <a:avLst/>
              <a:gdLst/>
              <a:ahLst/>
              <a:cxnLst/>
              <a:rect r="r" b="b" t="t" l="l"/>
              <a:pathLst>
                <a:path h="2709333" w="4843719">
                  <a:moveTo>
                    <a:pt x="0" y="0"/>
                  </a:moveTo>
                  <a:lnTo>
                    <a:pt x="4843719" y="0"/>
                  </a:lnTo>
                  <a:lnTo>
                    <a:pt x="4843719" y="2709333"/>
                  </a:lnTo>
                  <a:lnTo>
                    <a:pt x="0" y="2709333"/>
                  </a:lnTo>
                  <a:close/>
                </a:path>
              </a:pathLst>
            </a:custGeom>
            <a:solidFill>
              <a:srgbClr val="E1EDFC"/>
            </a:solidFill>
          </p:spPr>
        </p:sp>
        <p:sp>
          <p:nvSpPr>
            <p:cNvPr name="TextBox 4" id="4"/>
            <p:cNvSpPr txBox="true"/>
            <p:nvPr/>
          </p:nvSpPr>
          <p:spPr>
            <a:xfrm>
              <a:off x="0" y="-47625"/>
              <a:ext cx="4843719" cy="275695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510912" y="1539683"/>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256608" y="2434328"/>
            <a:ext cx="17717382" cy="7240766"/>
            <a:chOff x="0" y="0"/>
            <a:chExt cx="4666306" cy="1907033"/>
          </a:xfrm>
        </p:grpSpPr>
        <p:sp>
          <p:nvSpPr>
            <p:cNvPr name="Freeform 9" id="9"/>
            <p:cNvSpPr/>
            <p:nvPr/>
          </p:nvSpPr>
          <p:spPr>
            <a:xfrm flipH="false" flipV="false" rot="0">
              <a:off x="0" y="0"/>
              <a:ext cx="4666306" cy="1907033"/>
            </a:xfrm>
            <a:custGeom>
              <a:avLst/>
              <a:gdLst/>
              <a:ahLst/>
              <a:cxnLst/>
              <a:rect r="r" b="b" t="t" l="l"/>
              <a:pathLst>
                <a:path h="1907033" w="4666306">
                  <a:moveTo>
                    <a:pt x="8302" y="0"/>
                  </a:moveTo>
                  <a:lnTo>
                    <a:pt x="4658004" y="0"/>
                  </a:lnTo>
                  <a:cubicBezTo>
                    <a:pt x="4660206" y="0"/>
                    <a:pt x="4662318" y="875"/>
                    <a:pt x="4663875" y="2432"/>
                  </a:cubicBezTo>
                  <a:cubicBezTo>
                    <a:pt x="4665432" y="3989"/>
                    <a:pt x="4666306" y="6100"/>
                    <a:pt x="4666306" y="8302"/>
                  </a:cubicBezTo>
                  <a:lnTo>
                    <a:pt x="4666306" y="1898731"/>
                  </a:lnTo>
                  <a:cubicBezTo>
                    <a:pt x="4666306" y="1900933"/>
                    <a:pt x="4665432" y="1903044"/>
                    <a:pt x="4663875" y="1904601"/>
                  </a:cubicBezTo>
                  <a:cubicBezTo>
                    <a:pt x="4662318" y="1906158"/>
                    <a:pt x="4660206" y="1907033"/>
                    <a:pt x="4658004" y="1907033"/>
                  </a:cubicBezTo>
                  <a:lnTo>
                    <a:pt x="8302" y="1907033"/>
                  </a:lnTo>
                  <a:cubicBezTo>
                    <a:pt x="3717" y="1907033"/>
                    <a:pt x="0" y="1903316"/>
                    <a:pt x="0" y="1898731"/>
                  </a:cubicBezTo>
                  <a:lnTo>
                    <a:pt x="0" y="8302"/>
                  </a:lnTo>
                  <a:cubicBezTo>
                    <a:pt x="0" y="6100"/>
                    <a:pt x="875" y="3989"/>
                    <a:pt x="2432" y="2432"/>
                  </a:cubicBezTo>
                  <a:cubicBezTo>
                    <a:pt x="3989" y="875"/>
                    <a:pt x="6100" y="0"/>
                    <a:pt x="8302" y="0"/>
                  </a:cubicBezTo>
                  <a:close/>
                </a:path>
              </a:pathLst>
            </a:custGeom>
            <a:solidFill>
              <a:srgbClr val="3A577B"/>
            </a:solidFill>
          </p:spPr>
        </p:sp>
        <p:sp>
          <p:nvSpPr>
            <p:cNvPr name="TextBox 10" id="10"/>
            <p:cNvSpPr txBox="true"/>
            <p:nvPr/>
          </p:nvSpPr>
          <p:spPr>
            <a:xfrm>
              <a:off x="0" y="-47625"/>
              <a:ext cx="4666306" cy="1954658"/>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5203111" y="588580"/>
            <a:ext cx="7881777" cy="95110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Akzidenz-Grotesk Bold"/>
                <a:ea typeface="Akzidenz-Grotesk Bold"/>
                <a:cs typeface="Akzidenz-Grotesk Bold"/>
                <a:sym typeface="Akzidenz-Grotesk Bold"/>
              </a:rPr>
              <a:t>Giới thiệu đề tài </a:t>
            </a:r>
          </a:p>
        </p:txBody>
      </p:sp>
      <p:sp>
        <p:nvSpPr>
          <p:cNvPr name="TextBox 12" id="12"/>
          <p:cNvSpPr txBox="true"/>
          <p:nvPr/>
        </p:nvSpPr>
        <p:spPr>
          <a:xfrm rot="0">
            <a:off x="344214" y="2710448"/>
            <a:ext cx="17542169" cy="6683625"/>
          </a:xfrm>
          <a:prstGeom prst="rect">
            <a:avLst/>
          </a:prstGeom>
        </p:spPr>
        <p:txBody>
          <a:bodyPr anchor="t" rtlCol="false" tIns="0" lIns="0" bIns="0" rIns="0">
            <a:spAutoFit/>
          </a:bodyPr>
          <a:lstStyle/>
          <a:p>
            <a:pPr algn="just">
              <a:lnSpc>
                <a:spcPts val="2786"/>
              </a:lnSpc>
            </a:pPr>
          </a:p>
          <a:p>
            <a:pPr algn="just">
              <a:lnSpc>
                <a:spcPts val="2786"/>
              </a:lnSpc>
            </a:pPr>
            <a:r>
              <a:rPr lang="en-US" sz="1990" b="true">
                <a:solidFill>
                  <a:srgbClr val="FFFFFF"/>
                </a:solidFill>
                <a:latin typeface="Aileron Bold"/>
                <a:ea typeface="Aileron Bold"/>
                <a:cs typeface="Aileron Bold"/>
                <a:sym typeface="Aileron Bold"/>
              </a:rPr>
              <a:t>Một bệnh viện có nhiều khu chữa trị. Một khu chữa trị có số của khu (định danh) và tên. Bệnh nhân gồm hai loại: bệnh nhân nội trú và bệnh nhân ngoại trú. Bệnh nhân có mã bệnh nhân, tên và ngày sinh. Các bác sĩ có mã bác sĩ và tên. Bác sĩ có thể tiếp nhận hoặc điều trị bệnh nhân.</a:t>
            </a:r>
          </a:p>
          <a:p>
            <a:pPr algn="just">
              <a:lnSpc>
                <a:spcPts val="2786"/>
              </a:lnSpc>
            </a:pPr>
            <a:r>
              <a:rPr lang="en-US" sz="1990" b="true">
                <a:solidFill>
                  <a:srgbClr val="FFFFFF"/>
                </a:solidFill>
                <a:latin typeface="Aileron Bold"/>
                <a:ea typeface="Aileron Bold"/>
                <a:cs typeface="Aileron Bold"/>
                <a:sym typeface="Aileron Bold"/>
              </a:rPr>
              <a:t>Mỗi giường bệnh có số giường, số phòng và số khu chữa trị. Thuốc men hoặc dụng cụ dùng để chữa bệnh được gọi chung là vật tư, có mã, đặc tả và đơn giá.</a:t>
            </a:r>
          </a:p>
          <a:p>
            <a:pPr algn="just">
              <a:lnSpc>
                <a:spcPts val="2786"/>
              </a:lnSpc>
            </a:pPr>
            <a:r>
              <a:rPr lang="en-US" sz="1990" b="true">
                <a:solidFill>
                  <a:srgbClr val="FFFFFF"/>
                </a:solidFill>
                <a:latin typeface="Aileron Bold"/>
                <a:ea typeface="Aileron Bold"/>
                <a:cs typeface="Aileron Bold"/>
                <a:sym typeface="Aileron Bold"/>
              </a:rPr>
              <a:t>Các nhân viên trong bệnh viện có mã số và tên.</a:t>
            </a:r>
          </a:p>
          <a:p>
            <a:pPr algn="just">
              <a:lnSpc>
                <a:spcPts val="2786"/>
              </a:lnSpc>
            </a:pPr>
            <a:r>
              <a:rPr lang="en-US" sz="1990" b="true">
                <a:solidFill>
                  <a:srgbClr val="FFFFFF"/>
                </a:solidFill>
                <a:latin typeface="Aileron Bold"/>
                <a:ea typeface="Aileron Bold"/>
                <a:cs typeface="Aileron Bold"/>
                <a:sym typeface="Aileron Bold"/>
              </a:rPr>
              <a:t>Một sự chữa trị là bất kỳ một cuộc xét nghiệm hoặc một công việc điều trị nào đó mà một bác sĩ thực hiện cho một bệnh nhân. Một sự chữa trị có định danh là một mã số bao gồm số và tên của sự chữa trị đó.</a:t>
            </a:r>
          </a:p>
          <a:p>
            <a:pPr algn="just">
              <a:lnSpc>
                <a:spcPts val="2786"/>
              </a:lnSpc>
            </a:pPr>
            <a:r>
              <a:rPr lang="en-US" sz="1990" b="true">
                <a:solidFill>
                  <a:srgbClr val="FFFFFF"/>
                </a:solidFill>
                <a:latin typeface="Aileron Bold"/>
                <a:ea typeface="Aileron Bold"/>
                <a:cs typeface="Aileron Bold"/>
                <a:sym typeface="Aileron Bold"/>
              </a:rPr>
              <a:t>Mỗi nhân viên của bệnh viện làm việc trong một hoặc nhiều khu chữa trị. Mỗi khu có ít nhất một nhân viên. Bệnh viện cần thống kê số giờ làm việc trong một tuần của mỗi nhân viên tại một khu chữa trị.</a:t>
            </a:r>
          </a:p>
          <a:p>
            <a:pPr algn="just">
              <a:lnSpc>
                <a:spcPts val="2786"/>
              </a:lnSpc>
            </a:pPr>
            <a:r>
              <a:rPr lang="en-US" sz="1990" b="true">
                <a:solidFill>
                  <a:srgbClr val="FFFFFF"/>
                </a:solidFill>
                <a:latin typeface="Aileron Bold"/>
                <a:ea typeface="Aileron Bold"/>
                <a:cs typeface="Aileron Bold"/>
                <a:sym typeface="Aileron Bold"/>
              </a:rPr>
              <a:t>Mỗi khu chữa trị có một y tá trưởng.</a:t>
            </a:r>
          </a:p>
          <a:p>
            <a:pPr algn="just">
              <a:lnSpc>
                <a:spcPts val="2786"/>
              </a:lnSpc>
            </a:pPr>
            <a:r>
              <a:rPr lang="en-US" sz="1990" b="true">
                <a:solidFill>
                  <a:srgbClr val="FFFFFF"/>
                </a:solidFill>
                <a:latin typeface="Aileron Bold"/>
                <a:ea typeface="Aileron Bold"/>
                <a:cs typeface="Aileron Bold"/>
                <a:sym typeface="Aileron Bold"/>
              </a:rPr>
              <a:t>Bệnh nhân ngoại trú không có giường nằm. Giường có thể không có bệnh nhân. Một bệnh nhân đang được chữa trị có một bác sĩ theo dõi. Một bác sĩ có thể theo dõi nhiều bệnh nhân hoặc không theo dõi bệnh nhân nào.</a:t>
            </a:r>
          </a:p>
          <a:p>
            <a:pPr algn="just">
              <a:lnSpc>
                <a:spcPts val="2786"/>
              </a:lnSpc>
            </a:pPr>
            <a:r>
              <a:rPr lang="en-US" sz="1990" b="true">
                <a:solidFill>
                  <a:srgbClr val="FFFFFF"/>
                </a:solidFill>
                <a:latin typeface="Aileron Bold"/>
                <a:ea typeface="Aileron Bold"/>
                <a:cs typeface="Aileron Bold"/>
                <a:sym typeface="Aileron Bold"/>
              </a:rPr>
              <a:t>Một bác sĩ có thể thực hiện nhiều lần chữa trị cho nhiều bệnh nhân. Một bệnh nhân được chữa trị nhiều lần bởi nhiều bác sĩ. Bệnh viện cần biết mỗi lần chữa trị, bệnh nhân được chữa trị bởi bác sĩ nào, ngày chữa trị, thời gian chữa trị và kết quả.</a:t>
            </a:r>
          </a:p>
          <a:p>
            <a:pPr algn="just">
              <a:lnSpc>
                <a:spcPts val="2786"/>
              </a:lnSpc>
            </a:pPr>
            <a:r>
              <a:rPr lang="en-US" sz="1990" b="true">
                <a:solidFill>
                  <a:srgbClr val="FFFFFF"/>
                </a:solidFill>
                <a:latin typeface="Aileron Bold"/>
                <a:ea typeface="Aileron Bold"/>
                <a:cs typeface="Aileron Bold"/>
                <a:sym typeface="Aileron Bold"/>
              </a:rPr>
              <a:t>Một bệnh nhân cần nhiều thuốc men và dụng cụ. Mỗi loại thuốc men hay dụng cụ có thể được sử dụng cho nhiều bệnh nhân hoặc chưa được sử dụng. Bệnh viện cần thống kê ngày, thời gian, số lượng và tổng số tiền (số lượng x đơn giá) cho một loại thuốc men hay dụng cụ mỗi lần sử dụng cho bệnh nhân.</a:t>
            </a:r>
          </a:p>
          <a:p>
            <a:pPr algn="just">
              <a:lnSpc>
                <a:spcPts val="2786"/>
              </a:lnSpc>
            </a:pPr>
          </a:p>
        </p:txBody>
      </p:sp>
      <p:sp>
        <p:nvSpPr>
          <p:cNvPr name="TextBox 13" id="13"/>
          <p:cNvSpPr txBox="true"/>
          <p:nvPr/>
        </p:nvSpPr>
        <p:spPr>
          <a:xfrm rot="0">
            <a:off x="6338705" y="1674096"/>
            <a:ext cx="5060185"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Aileron Bold"/>
                <a:ea typeface="Aileron Bold"/>
                <a:cs typeface="Aileron Bold"/>
                <a:sym typeface="Aileron Bold"/>
              </a:rPr>
              <a:t>QUẢN LÝ BỆNH VIỆN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72909"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08951"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949719" y="8182603"/>
            <a:ext cx="7479083" cy="726264"/>
            <a:chOff x="0" y="0"/>
            <a:chExt cx="1969800" cy="191279"/>
          </a:xfrm>
        </p:grpSpPr>
        <p:sp>
          <p:nvSpPr>
            <p:cNvPr name="Freeform 11" id="11"/>
            <p:cNvSpPr/>
            <p:nvPr/>
          </p:nvSpPr>
          <p:spPr>
            <a:xfrm flipH="false" flipV="false" rot="0">
              <a:off x="0" y="0"/>
              <a:ext cx="1969800" cy="191279"/>
            </a:xfrm>
            <a:custGeom>
              <a:avLst/>
              <a:gdLst/>
              <a:ahLst/>
              <a:cxnLst/>
              <a:rect r="r" b="b" t="t" l="l"/>
              <a:pathLst>
                <a:path h="191279" w="1969800">
                  <a:moveTo>
                    <a:pt x="52792" y="0"/>
                  </a:moveTo>
                  <a:lnTo>
                    <a:pt x="1917007" y="0"/>
                  </a:lnTo>
                  <a:cubicBezTo>
                    <a:pt x="1931009" y="0"/>
                    <a:pt x="1944437" y="5562"/>
                    <a:pt x="1954337" y="15463"/>
                  </a:cubicBezTo>
                  <a:cubicBezTo>
                    <a:pt x="1964238" y="25363"/>
                    <a:pt x="1969800" y="38791"/>
                    <a:pt x="1969800" y="52792"/>
                  </a:cubicBezTo>
                  <a:lnTo>
                    <a:pt x="1969800" y="138487"/>
                  </a:lnTo>
                  <a:cubicBezTo>
                    <a:pt x="1969800" y="152489"/>
                    <a:pt x="1964238" y="165916"/>
                    <a:pt x="1954337" y="175817"/>
                  </a:cubicBezTo>
                  <a:cubicBezTo>
                    <a:pt x="1944437" y="185717"/>
                    <a:pt x="1931009" y="191279"/>
                    <a:pt x="1917007" y="191279"/>
                  </a:cubicBezTo>
                  <a:lnTo>
                    <a:pt x="52792" y="191279"/>
                  </a:lnTo>
                  <a:cubicBezTo>
                    <a:pt x="38791" y="191279"/>
                    <a:pt x="25363" y="185717"/>
                    <a:pt x="15463" y="175817"/>
                  </a:cubicBezTo>
                  <a:cubicBezTo>
                    <a:pt x="5562" y="165916"/>
                    <a:pt x="0" y="152489"/>
                    <a:pt x="0" y="138487"/>
                  </a:cubicBezTo>
                  <a:lnTo>
                    <a:pt x="0" y="52792"/>
                  </a:lnTo>
                  <a:cubicBezTo>
                    <a:pt x="0" y="38791"/>
                    <a:pt x="5562" y="25363"/>
                    <a:pt x="15463" y="15463"/>
                  </a:cubicBezTo>
                  <a:cubicBezTo>
                    <a:pt x="25363" y="5562"/>
                    <a:pt x="38791" y="0"/>
                    <a:pt x="52792" y="0"/>
                  </a:cubicBezTo>
                  <a:close/>
                </a:path>
              </a:pathLst>
            </a:custGeom>
            <a:gradFill rotWithShape="true">
              <a:gsLst>
                <a:gs pos="0">
                  <a:srgbClr val="A6A6A6">
                    <a:alpha val="100000"/>
                  </a:srgbClr>
                </a:gs>
                <a:gs pos="100000">
                  <a:srgbClr val="FFFFFF">
                    <a:alpha val="100000"/>
                  </a:srgbClr>
                </a:gs>
              </a:gsLst>
              <a:lin ang="0"/>
            </a:gradFill>
          </p:spPr>
        </p:sp>
        <p:sp>
          <p:nvSpPr>
            <p:cNvPr name="TextBox 12" id="12"/>
            <p:cNvSpPr txBox="true"/>
            <p:nvPr/>
          </p:nvSpPr>
          <p:spPr>
            <a:xfrm>
              <a:off x="0" y="-57150"/>
              <a:ext cx="1969800" cy="248429"/>
            </a:xfrm>
            <a:prstGeom prst="rect">
              <a:avLst/>
            </a:prstGeom>
          </p:spPr>
          <p:txBody>
            <a:bodyPr anchor="ctr" rtlCol="false" tIns="50800" lIns="50800" bIns="50800" rIns="50800"/>
            <a:lstStyle/>
            <a:p>
              <a:pPr algn="ctr">
                <a:lnSpc>
                  <a:spcPts val="3024"/>
                </a:lnSpc>
              </a:pPr>
            </a:p>
          </p:txBody>
        </p:sp>
      </p:grpSp>
      <p:sp>
        <p:nvSpPr>
          <p:cNvPr name="TextBox 13" id="13"/>
          <p:cNvSpPr txBox="true"/>
          <p:nvPr/>
        </p:nvSpPr>
        <p:spPr>
          <a:xfrm rot="0">
            <a:off x="3104246" y="1433821"/>
            <a:ext cx="13765282" cy="7621095"/>
          </a:xfrm>
          <a:prstGeom prst="rect">
            <a:avLst/>
          </a:prstGeom>
        </p:spPr>
        <p:txBody>
          <a:bodyPr anchor="t" rtlCol="false" tIns="0" lIns="0" bIns="0" rIns="0">
            <a:spAutoFit/>
          </a:bodyPr>
          <a:lstStyle/>
          <a:p>
            <a:pPr algn="l">
              <a:lnSpc>
                <a:spcPts val="3024"/>
              </a:lnSpc>
            </a:pPr>
            <a:r>
              <a:rPr lang="en-US" sz="2160" b="true">
                <a:solidFill>
                  <a:srgbClr val="000000"/>
                </a:solidFill>
                <a:latin typeface="Aileron Bold"/>
                <a:ea typeface="Aileron Bold"/>
                <a:cs typeface="Aileron Bold"/>
                <a:sym typeface="Aileron Bold"/>
              </a:rPr>
              <a:t>b) Q(A,B,C) </a:t>
            </a:r>
          </a:p>
          <a:p>
            <a:pPr algn="l">
              <a:lnSpc>
                <a:spcPts val="3024"/>
              </a:lnSpc>
            </a:pPr>
            <a:r>
              <a:rPr lang="en-US" sz="2160" b="true">
                <a:solidFill>
                  <a:srgbClr val="000000"/>
                </a:solidFill>
                <a:latin typeface="Aileron Bold"/>
                <a:ea typeface="Aileron Bold"/>
                <a:cs typeface="Aileron Bold"/>
                <a:sym typeface="Aileron Bold"/>
              </a:rPr>
              <a:t>F={A→B,A→C,B→A,C→A,B→C}</a:t>
            </a:r>
          </a:p>
          <a:p>
            <a:pPr algn="l">
              <a:lnSpc>
                <a:spcPts val="3024"/>
              </a:lnSpc>
            </a:pPr>
            <a:r>
              <a:rPr lang="en-US" sz="2160" b="true">
                <a:solidFill>
                  <a:srgbClr val="000000"/>
                </a:solidFill>
                <a:latin typeface="Aileron Bold"/>
                <a:ea typeface="Aileron Bold"/>
                <a:cs typeface="Aileron Bold"/>
                <a:sym typeface="Aileron Bold"/>
              </a:rPr>
              <a:t>Bước 1: Phân rã vế phải:</a:t>
            </a:r>
          </a:p>
          <a:p>
            <a:pPr algn="l">
              <a:lnSpc>
                <a:spcPts val="3024"/>
              </a:lnSpc>
            </a:pPr>
            <a:r>
              <a:rPr lang="en-US" sz="2160">
                <a:solidFill>
                  <a:srgbClr val="000000"/>
                </a:solidFill>
                <a:latin typeface="Aileron"/>
                <a:ea typeface="Aileron"/>
                <a:cs typeface="Aileron"/>
                <a:sym typeface="Aileron"/>
              </a:rPr>
              <a:t>Tất cả các phụ thuộc hàm trong F đã có vế phải là một thuộc tính đơn lẻ. Do đó, bước này không cần thực hiện. F1​={A→B,A→C,B→A,C→A,B→C}</a:t>
            </a:r>
          </a:p>
          <a:p>
            <a:pPr algn="l">
              <a:lnSpc>
                <a:spcPts val="3024"/>
              </a:lnSpc>
            </a:pPr>
            <a:r>
              <a:rPr lang="en-US" sz="2160" b="true">
                <a:solidFill>
                  <a:srgbClr val="000000"/>
                </a:solidFill>
                <a:latin typeface="Aileron Bold"/>
                <a:ea typeface="Aileron Bold"/>
                <a:cs typeface="Aileron Bold"/>
                <a:sym typeface="Aileron Bold"/>
              </a:rPr>
              <a:t>Bước 2: Loại bỏ thuộc tính dư thừa ở vế trái:</a:t>
            </a:r>
          </a:p>
          <a:p>
            <a:pPr algn="l">
              <a:lnSpc>
                <a:spcPts val="3024"/>
              </a:lnSpc>
            </a:pPr>
            <a:r>
              <a:rPr lang="en-US" sz="2160">
                <a:solidFill>
                  <a:srgbClr val="000000"/>
                </a:solidFill>
                <a:latin typeface="Aileron"/>
                <a:ea typeface="Aileron"/>
                <a:cs typeface="Aileron"/>
                <a:sym typeface="Aileron"/>
              </a:rPr>
              <a:t>Tất cả các phụ thuộc hàm trong F1 đều có vế trái là một thuộc tính đơn lẻ. Do đó, không có thuộc tính dư thừa ở vế trái để loại bỏ. F2​={A→B,A→C,B→A,C→A,B→C}</a:t>
            </a:r>
          </a:p>
          <a:p>
            <a:pPr algn="l">
              <a:lnSpc>
                <a:spcPts val="3024"/>
              </a:lnSpc>
            </a:pPr>
            <a:r>
              <a:rPr lang="en-US" sz="2160" b="true">
                <a:solidFill>
                  <a:srgbClr val="000000"/>
                </a:solidFill>
                <a:latin typeface="Aileron Bold"/>
                <a:ea typeface="Aileron Bold"/>
                <a:cs typeface="Aileron Bold"/>
                <a:sym typeface="Aileron Bold"/>
              </a:rPr>
              <a:t>Bước 3: Loại bỏ các phụ thuộc hàm dư thừa:</a:t>
            </a:r>
          </a:p>
          <a:p>
            <a:pPr algn="l">
              <a:lnSpc>
                <a:spcPts val="3024"/>
              </a:lnSpc>
            </a:pPr>
            <a:r>
              <a:rPr lang="en-US" sz="2160">
                <a:solidFill>
                  <a:srgbClr val="000000"/>
                </a:solidFill>
                <a:latin typeface="Aileron"/>
                <a:ea typeface="Aileron"/>
                <a:cs typeface="Aileron"/>
                <a:sym typeface="Aileron"/>
              </a:rPr>
              <a:t>Xét từng phụ thuộc hàm trong F2​:</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A→B</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{A}F2​−{A→B}+​={A,C}. Không chứa B. =&gt; A→B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A→C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{A}F2​−{A→C}+​={A,B,C}. Chứa C. =&gt; A→C dư thừa. Loại bỏ A→C. </a:t>
            </a:r>
          </a:p>
          <a:p>
            <a:pPr algn="l">
              <a:lnSpc>
                <a:spcPts val="3024"/>
              </a:lnSpc>
            </a:pPr>
            <a:r>
              <a:rPr lang="en-US" sz="2160">
                <a:solidFill>
                  <a:srgbClr val="000000"/>
                </a:solidFill>
                <a:latin typeface="Aileron"/>
                <a:ea typeface="Aileron"/>
                <a:cs typeface="Aileron"/>
                <a:sym typeface="Aileron"/>
              </a:rPr>
              <a:t>Tập phụ thuộc hàm còn lại: F3​={A→B,B→A,C→A,B→C}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{B}F3​−{B→A}+​={B,C,A}. Chứa A. =&gt; B→A dư thừa. Loại bỏ B→A. Tập phụ thuộc hàm còn lại: </a:t>
            </a:r>
          </a:p>
          <a:p>
            <a:pPr algn="l">
              <a:lnSpc>
                <a:spcPts val="3024"/>
              </a:lnSpc>
            </a:pPr>
            <a:r>
              <a:rPr lang="en-US" sz="2160">
                <a:solidFill>
                  <a:srgbClr val="000000"/>
                </a:solidFill>
                <a:latin typeface="Aileron"/>
                <a:ea typeface="Aileron"/>
                <a:cs typeface="Aileron"/>
                <a:sym typeface="Aileron"/>
              </a:rPr>
              <a:t>F4 ={A→B,C→A,B→C}</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C→A</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{C}F3​−{C→A}+​={C}. Không chứa A. =&gt; C→A không dư thừa.</a:t>
            </a:r>
          </a:p>
          <a:p>
            <a:pPr algn="l">
              <a:lnSpc>
                <a:spcPts val="3024"/>
              </a:lnSpc>
            </a:pPr>
            <a:r>
              <a:rPr lang="en-US" sz="2160" b="true">
                <a:solidFill>
                  <a:srgbClr val="000000"/>
                </a:solidFill>
                <a:latin typeface="Aileron Bold"/>
                <a:ea typeface="Aileron Bold"/>
                <a:cs typeface="Aileron Bold"/>
                <a:sym typeface="Aileron Bold"/>
              </a:rPr>
              <a:t>Xét </a:t>
            </a:r>
            <a:r>
              <a:rPr lang="en-US" sz="2160">
                <a:solidFill>
                  <a:srgbClr val="000000"/>
                </a:solidFill>
                <a:latin typeface="Aileron"/>
                <a:ea typeface="Aileron"/>
                <a:cs typeface="Aileron"/>
                <a:sym typeface="Aileron"/>
              </a:rPr>
              <a:t>B→C</a:t>
            </a:r>
            <a:r>
              <a:rPr lang="en-US" sz="2160" b="true">
                <a:solidFill>
                  <a:srgbClr val="000000"/>
                </a:solidFill>
                <a:latin typeface="Aileron Bold"/>
                <a:ea typeface="Aileron Bold"/>
                <a:cs typeface="Aileron Bold"/>
                <a:sym typeface="Aileron Bold"/>
              </a:rPr>
              <a:t>:</a:t>
            </a:r>
            <a:r>
              <a:rPr lang="en-US" sz="2160">
                <a:solidFill>
                  <a:srgbClr val="000000"/>
                </a:solidFill>
                <a:latin typeface="Aileron"/>
                <a:ea typeface="Aileron"/>
                <a:cs typeface="Aileron"/>
                <a:sym typeface="Aileron"/>
              </a:rPr>
              <a:t> Tính {B}F3​−{B→C}+​={B}. Không chứa C. =&gt; B→C không dư thừa.</a:t>
            </a:r>
          </a:p>
          <a:p>
            <a:pPr algn="l">
              <a:lnSpc>
                <a:spcPts val="3024"/>
              </a:lnSpc>
            </a:pPr>
          </a:p>
          <a:p>
            <a:pPr algn="l">
              <a:lnSpc>
                <a:spcPts val="3024"/>
              </a:lnSpc>
              <a:spcBef>
                <a:spcPct val="0"/>
              </a:spcBef>
            </a:pPr>
            <a:r>
              <a:rPr lang="en-US" b="true" sz="2160">
                <a:solidFill>
                  <a:srgbClr val="000000"/>
                </a:solidFill>
                <a:latin typeface="Aileron Bold"/>
                <a:ea typeface="Aileron Bold"/>
                <a:cs typeface="Aileron Bold"/>
                <a:sym typeface="Aileron Bold"/>
              </a:rPr>
              <a:t>Kết luận: Phủ tối thiểu của F là {A→B;C→A;B→C}</a:t>
            </a:r>
            <a:r>
              <a:rPr lang="en-US" sz="2160">
                <a:solidFill>
                  <a:srgbClr val="000000"/>
                </a:solidFill>
                <a:latin typeface="Aileron"/>
                <a:ea typeface="Aileron"/>
                <a:cs typeface="Aileron"/>
                <a:sym typeface="Aileron"/>
              </a:rPr>
              <a:t>​</a:t>
            </a:r>
          </a:p>
          <a:p>
            <a:pPr algn="l">
              <a:lnSpc>
                <a:spcPts val="3024"/>
              </a:lnSpc>
              <a:spcBef>
                <a:spcPct val="0"/>
              </a:spcBef>
            </a:pPr>
          </a:p>
        </p:txBody>
      </p:sp>
      <p:sp>
        <p:nvSpPr>
          <p:cNvPr name="TextBox 14" id="14"/>
          <p:cNvSpPr txBox="true"/>
          <p:nvPr/>
        </p:nvSpPr>
        <p:spPr>
          <a:xfrm rot="0">
            <a:off x="175221" y="199517"/>
            <a:ext cx="11397524" cy="694309"/>
          </a:xfrm>
          <a:prstGeom prst="rect">
            <a:avLst/>
          </a:prstGeom>
        </p:spPr>
        <p:txBody>
          <a:bodyPr anchor="t" rtlCol="false" tIns="0" lIns="0" bIns="0" rIns="0">
            <a:spAutoFit/>
          </a:bodyPr>
          <a:lstStyle/>
          <a:p>
            <a:pPr algn="l" marL="0" indent="0" lvl="0">
              <a:lnSpc>
                <a:spcPts val="5588"/>
              </a:lnSpc>
              <a:spcBef>
                <a:spcPct val="0"/>
              </a:spcBef>
            </a:pPr>
            <a:r>
              <a:rPr lang="en-US" b="true" sz="4400">
                <a:solidFill>
                  <a:srgbClr val="004AAD"/>
                </a:solidFill>
                <a:latin typeface="Aileron Heavy"/>
                <a:ea typeface="Aileron Heavy"/>
                <a:cs typeface="Aileron Heavy"/>
                <a:sym typeface="Aileron Heavy"/>
              </a:rPr>
              <a:t>NGÔ THỊ NGỌC TRÂM - 23677821</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885296"/>
            <a:ext cx="7771525" cy="8229600"/>
            <a:chOff x="0" y="0"/>
            <a:chExt cx="2046821" cy="2167467"/>
          </a:xfrm>
        </p:grpSpPr>
        <p:sp>
          <p:nvSpPr>
            <p:cNvPr name="Freeform 3" id="3"/>
            <p:cNvSpPr/>
            <p:nvPr/>
          </p:nvSpPr>
          <p:spPr>
            <a:xfrm flipH="false" flipV="false" rot="0">
              <a:off x="0" y="0"/>
              <a:ext cx="2046822" cy="2167467"/>
            </a:xfrm>
            <a:custGeom>
              <a:avLst/>
              <a:gdLst/>
              <a:ahLst/>
              <a:cxnLst/>
              <a:rect r="r" b="b" t="t" l="l"/>
              <a:pathLst>
                <a:path h="2167467" w="2046822">
                  <a:moveTo>
                    <a:pt x="58775" y="0"/>
                  </a:moveTo>
                  <a:lnTo>
                    <a:pt x="1988046" y="0"/>
                  </a:lnTo>
                  <a:cubicBezTo>
                    <a:pt x="2020507" y="0"/>
                    <a:pt x="2046822" y="26315"/>
                    <a:pt x="2046822" y="58775"/>
                  </a:cubicBezTo>
                  <a:lnTo>
                    <a:pt x="2046822" y="2108691"/>
                  </a:lnTo>
                  <a:cubicBezTo>
                    <a:pt x="2046822" y="2141152"/>
                    <a:pt x="2020507" y="2167467"/>
                    <a:pt x="1988046" y="2167467"/>
                  </a:cubicBezTo>
                  <a:lnTo>
                    <a:pt x="58775" y="2167467"/>
                  </a:lnTo>
                  <a:cubicBezTo>
                    <a:pt x="26315" y="2167467"/>
                    <a:pt x="0" y="2141152"/>
                    <a:pt x="0" y="2108691"/>
                  </a:cubicBezTo>
                  <a:lnTo>
                    <a:pt x="0" y="58775"/>
                  </a:lnTo>
                  <a:cubicBezTo>
                    <a:pt x="0" y="26315"/>
                    <a:pt x="26315" y="0"/>
                    <a:pt x="58775" y="0"/>
                  </a:cubicBezTo>
                  <a:close/>
                </a:path>
              </a:pathLst>
            </a:custGeom>
            <a:solidFill>
              <a:srgbClr val="E1EDFC"/>
            </a:solidFill>
            <a:ln cap="rnd">
              <a:noFill/>
              <a:prstDash val="solid"/>
              <a:round/>
            </a:ln>
          </p:spPr>
        </p:sp>
        <p:sp>
          <p:nvSpPr>
            <p:cNvPr name="TextBox 4" id="4"/>
            <p:cNvSpPr txBox="true"/>
            <p:nvPr/>
          </p:nvSpPr>
          <p:spPr>
            <a:xfrm>
              <a:off x="0" y="-47625"/>
              <a:ext cx="204682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8396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698078" y="3295161"/>
            <a:ext cx="6108244" cy="3305093"/>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a) Q1(ABCDEGH)</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F₁={A→ H,AB→C,BC→D;G→B}</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b)Q2(ABCSXYZ)</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F₂={S→A;AX→B;S→B;BY→C;CZ→X}</a:t>
            </a:r>
          </a:p>
          <a:p>
            <a:pPr algn="just">
              <a:lnSpc>
                <a:spcPts val="3679"/>
              </a:lnSpc>
              <a:spcBef>
                <a:spcPct val="0"/>
              </a:spcBef>
            </a:pPr>
          </a:p>
        </p:txBody>
      </p:sp>
      <p:sp>
        <p:nvSpPr>
          <p:cNvPr name="TextBox 12" id="12"/>
          <p:cNvSpPr txBox="true"/>
          <p:nvPr/>
        </p:nvSpPr>
        <p:spPr>
          <a:xfrm rot="0">
            <a:off x="7748262" y="2053000"/>
            <a:ext cx="9511038" cy="6037578"/>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a) Q1(ABCDEGH) </a:t>
            </a:r>
          </a:p>
          <a:p>
            <a:pPr algn="just">
              <a:lnSpc>
                <a:spcPts val="3220"/>
              </a:lnSpc>
              <a:spcBef>
                <a:spcPct val="0"/>
              </a:spcBef>
            </a:pPr>
            <a:r>
              <a:rPr lang="en-US" sz="2300">
                <a:solidFill>
                  <a:srgbClr val="000000"/>
                </a:solidFill>
                <a:latin typeface="Times New Roman"/>
                <a:ea typeface="Times New Roman"/>
                <a:cs typeface="Times New Roman"/>
                <a:sym typeface="Times New Roman"/>
              </a:rPr>
              <a:t>F₁={A→ H,AB→C,BC→D;G→B} </a:t>
            </a:r>
          </a:p>
          <a:p>
            <a:pPr algn="just">
              <a:lnSpc>
                <a:spcPts val="3220"/>
              </a:lnSpc>
              <a:spcBef>
                <a:spcPct val="0"/>
              </a:spcBef>
            </a:pPr>
            <a:r>
              <a:rPr lang="en-US" sz="2300">
                <a:solidFill>
                  <a:srgbClr val="000000"/>
                </a:solidFill>
                <a:latin typeface="Times New Roman"/>
                <a:ea typeface="Times New Roman"/>
                <a:cs typeface="Times New Roman"/>
                <a:sym typeface="Times New Roman"/>
              </a:rPr>
              <a:t>Xét từng phụ thuộc: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 → H Không thể suy từ cái nào khác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AB → C ,kiểm tra A hoặc B có thể suy ra C hay không ( A → H, G → B, BC → D ) Không suy ra C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BC → D Không thể loại vì không có cách nào khác suy ra D ⇒ giữ. </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 → B Độc lập ⇒ giữ.</a:t>
            </a:r>
          </a:p>
          <a:p>
            <a:pPr algn="just">
              <a:lnSpc>
                <a:spcPts val="3220"/>
              </a:lnSpc>
              <a:spcBef>
                <a:spcPct val="0"/>
              </a:spcBef>
            </a:pPr>
            <a:r>
              <a:rPr lang="en-US" sz="2300">
                <a:solidFill>
                  <a:srgbClr val="000000"/>
                </a:solidFill>
                <a:latin typeface="Times New Roman"/>
                <a:ea typeface="Times New Roman"/>
                <a:cs typeface="Times New Roman"/>
                <a:sym typeface="Times New Roman"/>
              </a:rPr>
              <a:t> =&gt; Phủ tối thiểu F1: {A→ H,AB→C,BC→D;G→B} </a:t>
            </a:r>
          </a:p>
          <a:p>
            <a:pPr algn="just">
              <a:lnSpc>
                <a:spcPts val="3220"/>
              </a:lnSpc>
              <a:spcBef>
                <a:spcPct val="0"/>
              </a:spcBef>
            </a:pPr>
          </a:p>
          <a:p>
            <a:pPr algn="just">
              <a:lnSpc>
                <a:spcPts val="3220"/>
              </a:lnSpc>
              <a:spcBef>
                <a:spcPct val="0"/>
              </a:spcBef>
            </a:pPr>
            <a:r>
              <a:rPr lang="en-US" sz="2300">
                <a:solidFill>
                  <a:srgbClr val="000000"/>
                </a:solidFill>
                <a:latin typeface="Times New Roman"/>
                <a:ea typeface="Times New Roman"/>
                <a:cs typeface="Times New Roman"/>
                <a:sym typeface="Times New Roman"/>
              </a:rPr>
              <a:t> b) Q2(ABCSXYZ)</a:t>
            </a:r>
          </a:p>
          <a:p>
            <a:pPr algn="just">
              <a:lnSpc>
                <a:spcPts val="3220"/>
              </a:lnSpc>
              <a:spcBef>
                <a:spcPct val="0"/>
              </a:spcBef>
            </a:pPr>
            <a:r>
              <a:rPr lang="en-US" sz="2300">
                <a:solidFill>
                  <a:srgbClr val="000000"/>
                </a:solidFill>
                <a:latin typeface="Times New Roman"/>
                <a:ea typeface="Times New Roman"/>
                <a:cs typeface="Times New Roman"/>
                <a:sym typeface="Times New Roman"/>
              </a:rPr>
              <a:t> F₂={S→A;AX→B;S→B;BY→C;CZ→X} </a:t>
            </a:r>
          </a:p>
          <a:p>
            <a:pPr algn="just">
              <a:lnSpc>
                <a:spcPts val="3220"/>
              </a:lnSpc>
              <a:spcBef>
                <a:spcPct val="0"/>
              </a:spcBef>
            </a:pPr>
            <a:r>
              <a:rPr lang="en-US" sz="2300">
                <a:solidFill>
                  <a:srgbClr val="000000"/>
                </a:solidFill>
                <a:latin typeface="Times New Roman"/>
                <a:ea typeface="Times New Roman"/>
                <a:cs typeface="Times New Roman"/>
                <a:sym typeface="Times New Roman"/>
              </a:rPr>
              <a:t>S→A, AX→B ⇒ S→A và A→B suy ra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 Vậy S→B là dư thừa =&gt; Loại S→B</a:t>
            </a:r>
          </a:p>
          <a:p>
            <a:pPr algn="just">
              <a:lnSpc>
                <a:spcPts val="3220"/>
              </a:lnSpc>
              <a:spcBef>
                <a:spcPct val="0"/>
              </a:spcBef>
            </a:pPr>
            <a:r>
              <a:rPr lang="en-US" sz="2300">
                <a:solidFill>
                  <a:srgbClr val="000000"/>
                </a:solidFill>
                <a:latin typeface="Times New Roman"/>
                <a:ea typeface="Times New Roman"/>
                <a:cs typeface="Times New Roman"/>
                <a:sym typeface="Times New Roman"/>
              </a:rPr>
              <a:t>=&gt; Phủ tối thiểu F2 = {S→A; AX→B; BY→C; CZ→X}</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7748515" cy="8229600"/>
            <a:chOff x="0" y="0"/>
            <a:chExt cx="2040761" cy="2167467"/>
          </a:xfrm>
        </p:grpSpPr>
        <p:sp>
          <p:nvSpPr>
            <p:cNvPr name="Freeform 3" id="3"/>
            <p:cNvSpPr/>
            <p:nvPr/>
          </p:nvSpPr>
          <p:spPr>
            <a:xfrm flipH="false" flipV="false" rot="0">
              <a:off x="0" y="0"/>
              <a:ext cx="2040761" cy="2167467"/>
            </a:xfrm>
            <a:custGeom>
              <a:avLst/>
              <a:gdLst/>
              <a:ahLst/>
              <a:cxnLst/>
              <a:rect r="r" b="b" t="t" l="l"/>
              <a:pathLst>
                <a:path h="2167467" w="2040761">
                  <a:moveTo>
                    <a:pt x="58950" y="0"/>
                  </a:moveTo>
                  <a:lnTo>
                    <a:pt x="1981812" y="0"/>
                  </a:lnTo>
                  <a:cubicBezTo>
                    <a:pt x="2014369" y="0"/>
                    <a:pt x="2040761" y="26393"/>
                    <a:pt x="2040761" y="58950"/>
                  </a:cubicBezTo>
                  <a:lnTo>
                    <a:pt x="2040761" y="2108517"/>
                  </a:lnTo>
                  <a:cubicBezTo>
                    <a:pt x="2040761" y="2124151"/>
                    <a:pt x="2034551" y="2139146"/>
                    <a:pt x="2023495" y="2150201"/>
                  </a:cubicBezTo>
                  <a:cubicBezTo>
                    <a:pt x="2012440" y="2161256"/>
                    <a:pt x="1997446" y="2167467"/>
                    <a:pt x="1981812" y="2167467"/>
                  </a:cubicBezTo>
                  <a:lnTo>
                    <a:pt x="58950" y="2167467"/>
                  </a:lnTo>
                  <a:cubicBezTo>
                    <a:pt x="43315" y="2167467"/>
                    <a:pt x="28321" y="2161256"/>
                    <a:pt x="17266" y="2150201"/>
                  </a:cubicBezTo>
                  <a:cubicBezTo>
                    <a:pt x="6211" y="2139146"/>
                    <a:pt x="0" y="2124151"/>
                    <a:pt x="0" y="2108517"/>
                  </a:cubicBezTo>
                  <a:lnTo>
                    <a:pt x="0" y="58950"/>
                  </a:lnTo>
                  <a:cubicBezTo>
                    <a:pt x="0" y="43315"/>
                    <a:pt x="6211" y="28321"/>
                    <a:pt x="17266" y="17266"/>
                  </a:cubicBezTo>
                  <a:cubicBezTo>
                    <a:pt x="28321" y="6211"/>
                    <a:pt x="43315" y="0"/>
                    <a:pt x="58950" y="0"/>
                  </a:cubicBezTo>
                  <a:close/>
                </a:path>
              </a:pathLst>
            </a:custGeom>
            <a:solidFill>
              <a:srgbClr val="E1EDFC"/>
            </a:solidFill>
            <a:ln cap="rnd">
              <a:noFill/>
              <a:prstDash val="solid"/>
              <a:round/>
            </a:ln>
          </p:spPr>
        </p:sp>
        <p:sp>
          <p:nvSpPr>
            <p:cNvPr name="TextBox 4" id="4"/>
            <p:cNvSpPr txBox="true"/>
            <p:nvPr/>
          </p:nvSpPr>
          <p:spPr>
            <a:xfrm>
              <a:off x="0" y="-47625"/>
              <a:ext cx="2040761"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1226825"/>
            <a:ext cx="1218100" cy="1218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272909" y="1523501"/>
            <a:ext cx="615463" cy="624749"/>
          </a:xfrm>
          <a:custGeom>
            <a:avLst/>
            <a:gdLst/>
            <a:ahLst/>
            <a:cxnLst/>
            <a:rect r="r" b="b" t="t" l="l"/>
            <a:pathLst>
              <a:path h="624749" w="615463">
                <a:moveTo>
                  <a:pt x="0" y="0"/>
                </a:moveTo>
                <a:lnTo>
                  <a:pt x="615463" y="0"/>
                </a:lnTo>
                <a:lnTo>
                  <a:pt x="615463" y="624749"/>
                </a:lnTo>
                <a:lnTo>
                  <a:pt x="0" y="624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860959"/>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 y="73470"/>
            <a:ext cx="949142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ÁNH-23700721</a:t>
            </a:r>
          </a:p>
        </p:txBody>
      </p:sp>
      <p:sp>
        <p:nvSpPr>
          <p:cNvPr name="TextBox 11" id="11"/>
          <p:cNvSpPr txBox="true"/>
          <p:nvPr/>
        </p:nvSpPr>
        <p:spPr>
          <a:xfrm rot="0">
            <a:off x="1028700" y="3066308"/>
            <a:ext cx="6108244" cy="3771818"/>
          </a:xfrm>
          <a:prstGeom prst="rect">
            <a:avLst/>
          </a:prstGeom>
        </p:spPr>
        <p:txBody>
          <a:bodyPr anchor="t" rtlCol="false" tIns="0" lIns="0" bIns="0" rIns="0">
            <a:spAutoFit/>
          </a:bodyPr>
          <a:lstStyle/>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Câu</a:t>
            </a:r>
            <a:r>
              <a:rPr lang="en-US" b="true" sz="2628">
                <a:solidFill>
                  <a:srgbClr val="000000"/>
                </a:solidFill>
                <a:latin typeface="Times New Roman Bold"/>
                <a:ea typeface="Times New Roman Bold"/>
                <a:cs typeface="Times New Roman Bold"/>
                <a:sym typeface="Times New Roman Bold"/>
              </a:rPr>
              <a:t> 11/ Xác định phủ tối thiểu của các tập phụ thuộc hàm sau: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c)Q3(ABCDEGHIJ)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F₃={BG→D;G→J;AI→C;CE→H;BD→G;JH→A; D→I }</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d)Q4(ABCDEGHIJ)</a:t>
            </a:r>
          </a:p>
          <a:p>
            <a:pPr algn="just">
              <a:lnSpc>
                <a:spcPts val="3679"/>
              </a:lnSpc>
              <a:spcBef>
                <a:spcPct val="0"/>
              </a:spcBef>
            </a:pPr>
            <a:r>
              <a:rPr lang="en-US" b="true" sz="2628">
                <a:solidFill>
                  <a:srgbClr val="000000"/>
                </a:solidFill>
                <a:latin typeface="Times New Roman Bold"/>
                <a:ea typeface="Times New Roman Bold"/>
                <a:cs typeface="Times New Roman Bold"/>
                <a:sym typeface="Times New Roman Bold"/>
              </a:rPr>
              <a:t>F₄={BH→I;GC→A;I→J;AE→G;</a:t>
            </a:r>
          </a:p>
        </p:txBody>
      </p:sp>
      <p:sp>
        <p:nvSpPr>
          <p:cNvPr name="TextBox 12" id="12"/>
          <p:cNvSpPr txBox="true"/>
          <p:nvPr/>
        </p:nvSpPr>
        <p:spPr>
          <a:xfrm rot="0">
            <a:off x="7790035" y="1150625"/>
            <a:ext cx="8108540" cy="8439515"/>
          </a:xfrm>
          <a:prstGeom prst="rect">
            <a:avLst/>
          </a:prstGeom>
        </p:spPr>
        <p:txBody>
          <a:bodyPr anchor="t" rtlCol="false" tIns="0" lIns="0" bIns="0" rIns="0">
            <a:spAutoFit/>
          </a:bodyPr>
          <a:lstStyle/>
          <a:p>
            <a:pPr algn="just">
              <a:lnSpc>
                <a:spcPts val="2682"/>
              </a:lnSpc>
              <a:spcBef>
                <a:spcPct val="0"/>
              </a:spcBef>
            </a:pPr>
            <a:r>
              <a:rPr lang="en-US" sz="1916">
                <a:solidFill>
                  <a:srgbClr val="000000"/>
                </a:solidFill>
                <a:latin typeface="Times New Roman"/>
                <a:ea typeface="Times New Roman"/>
                <a:cs typeface="Times New Roman"/>
                <a:sym typeface="Times New Roman"/>
              </a:rPr>
              <a:t>c</a:t>
            </a:r>
            <a:r>
              <a:rPr lang="en-US" sz="1916">
                <a:solidFill>
                  <a:srgbClr val="000000"/>
                </a:solidFill>
                <a:latin typeface="Times New Roman"/>
                <a:ea typeface="Times New Roman"/>
                <a:cs typeface="Times New Roman"/>
                <a:sym typeface="Times New Roman"/>
              </a:rPr>
              <a:t>) Q3(ABCDEGHIJ) </a:t>
            </a:r>
          </a:p>
          <a:p>
            <a:pPr algn="just">
              <a:lnSpc>
                <a:spcPts val="2682"/>
              </a:lnSpc>
              <a:spcBef>
                <a:spcPct val="0"/>
              </a:spcBef>
            </a:pPr>
            <a:r>
              <a:rPr lang="en-US" sz="1916">
                <a:solidFill>
                  <a:srgbClr val="000000"/>
                </a:solidFill>
                <a:latin typeface="Times New Roman"/>
                <a:ea typeface="Times New Roman"/>
                <a:cs typeface="Times New Roman"/>
                <a:sym typeface="Times New Roman"/>
              </a:rPr>
              <a:t>F₃={BG→D;G→J;AI→C;CE→H;BD→G;JH→A; D→I }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Loại phụ thuộc dư.</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BG → D, G → J, AI → C, CE → H, BD → G, JH → A, D → 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Không có phụ thuộc nào có thể được suy ra từ các cái khác ⇒ giữ nguyên</a:t>
            </a:r>
          </a:p>
          <a:p>
            <a:pPr algn="just">
              <a:lnSpc>
                <a:spcPts val="2682"/>
              </a:lnSpc>
              <a:spcBef>
                <a:spcPct val="0"/>
              </a:spcBef>
            </a:pPr>
            <a:r>
              <a:rPr lang="en-US" sz="1916">
                <a:solidFill>
                  <a:srgbClr val="000000"/>
                </a:solidFill>
                <a:latin typeface="Times New Roman"/>
                <a:ea typeface="Times New Roman"/>
                <a:cs typeface="Times New Roman"/>
                <a:sym typeface="Times New Roman"/>
              </a:rPr>
              <a:t>Rút gọn vế trái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BG → D: bỏ B hoặc G đều không đủ ⇒ giữ</a:t>
            </a:r>
          </a:p>
          <a:p>
            <a:pPr algn="just">
              <a:lnSpc>
                <a:spcPts val="2682"/>
              </a:lnSpc>
              <a:spcBef>
                <a:spcPct val="0"/>
              </a:spcBef>
            </a:pPr>
            <a:r>
              <a:rPr lang="en-US" sz="1916">
                <a:solidFill>
                  <a:srgbClr val="000000"/>
                </a:solidFill>
                <a:latin typeface="Times New Roman"/>
                <a:ea typeface="Times New Roman"/>
                <a:cs typeface="Times New Roman"/>
                <a:sym typeface="Times New Roman"/>
              </a:rPr>
              <a:t> AI → C: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BD → G: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JH → A: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Phủ tối thiểu F₃: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BG → D, G → J, AI → C, CE → H, BD → G, JH → A, D → I }</a:t>
            </a:r>
          </a:p>
          <a:p>
            <a:pPr algn="just">
              <a:lnSpc>
                <a:spcPts val="2682"/>
              </a:lnSpc>
              <a:spcBef>
                <a:spcPct val="0"/>
              </a:spcBef>
            </a:pPr>
          </a:p>
          <a:p>
            <a:pPr algn="just">
              <a:lnSpc>
                <a:spcPts val="2682"/>
              </a:lnSpc>
              <a:spcBef>
                <a:spcPct val="0"/>
              </a:spcBef>
            </a:pPr>
            <a:r>
              <a:rPr lang="en-US" sz="1916">
                <a:solidFill>
                  <a:srgbClr val="000000"/>
                </a:solidFill>
                <a:latin typeface="Times New Roman"/>
                <a:ea typeface="Times New Roman"/>
                <a:cs typeface="Times New Roman"/>
                <a:sym typeface="Times New Roman"/>
              </a:rPr>
              <a:t>d) Q4(ABCDEGHIJ) </a:t>
            </a:r>
          </a:p>
          <a:p>
            <a:pPr algn="just">
              <a:lnSpc>
                <a:spcPts val="2682"/>
              </a:lnSpc>
              <a:spcBef>
                <a:spcPct val="0"/>
              </a:spcBef>
            </a:pPr>
            <a:r>
              <a:rPr lang="en-US" sz="1916">
                <a:solidFill>
                  <a:srgbClr val="000000"/>
                </a:solidFill>
                <a:latin typeface="Times New Roman"/>
                <a:ea typeface="Times New Roman"/>
                <a:cs typeface="Times New Roman"/>
                <a:sym typeface="Times New Roman"/>
              </a:rPr>
              <a:t>F₄={BH→I;GC→A;I→J;AE→G;D→B;I→H}</a:t>
            </a:r>
          </a:p>
          <a:p>
            <a:pPr algn="just">
              <a:lnSpc>
                <a:spcPts val="2682"/>
              </a:lnSpc>
              <a:spcBef>
                <a:spcPct val="0"/>
              </a:spcBef>
            </a:pPr>
            <a:r>
              <a:rPr lang="en-US" sz="1916">
                <a:solidFill>
                  <a:srgbClr val="000000"/>
                </a:solidFill>
                <a:latin typeface="Times New Roman"/>
                <a:ea typeface="Times New Roman"/>
                <a:cs typeface="Times New Roman"/>
                <a:sym typeface="Times New Roman"/>
              </a:rPr>
              <a:t> Loại bỏ phụ thuộc dư:</a:t>
            </a:r>
          </a:p>
          <a:p>
            <a:pPr algn="just">
              <a:lnSpc>
                <a:spcPts val="2682"/>
              </a:lnSpc>
              <a:spcBef>
                <a:spcPct val="0"/>
              </a:spcBef>
            </a:pPr>
            <a:r>
              <a:rPr lang="en-US" sz="1916">
                <a:solidFill>
                  <a:srgbClr val="000000"/>
                </a:solidFill>
                <a:latin typeface="Times New Roman"/>
                <a:ea typeface="Times New Roman"/>
                <a:cs typeface="Times New Roman"/>
                <a:sym typeface="Times New Roman"/>
              </a:rPr>
              <a:t> I → H, I → J ⇒ không cái nào suy được từ cái kia</a:t>
            </a:r>
          </a:p>
          <a:p>
            <a:pPr algn="just">
              <a:lnSpc>
                <a:spcPts val="2682"/>
              </a:lnSpc>
              <a:spcBef>
                <a:spcPct val="0"/>
              </a:spcBef>
            </a:pPr>
            <a:r>
              <a:rPr lang="en-US" sz="1916">
                <a:solidFill>
                  <a:srgbClr val="000000"/>
                </a:solidFill>
                <a:latin typeface="Times New Roman"/>
                <a:ea typeface="Times New Roman"/>
                <a:cs typeface="Times New Roman"/>
                <a:sym typeface="Times New Roman"/>
              </a:rPr>
              <a:t> AE → G sinh G, độc lập</a:t>
            </a:r>
          </a:p>
          <a:p>
            <a:pPr algn="just">
              <a:lnSpc>
                <a:spcPts val="2682"/>
              </a:lnSpc>
              <a:spcBef>
                <a:spcPct val="0"/>
              </a:spcBef>
            </a:pPr>
            <a:r>
              <a:rPr lang="en-US" sz="1916">
                <a:solidFill>
                  <a:srgbClr val="000000"/>
                </a:solidFill>
                <a:latin typeface="Times New Roman"/>
                <a:ea typeface="Times New Roman"/>
                <a:cs typeface="Times New Roman"/>
                <a:sym typeface="Times New Roman"/>
              </a:rPr>
              <a:t> Tất cả đều giữ lại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Rút gọn vế trái:</a:t>
            </a:r>
          </a:p>
          <a:p>
            <a:pPr algn="just">
              <a:lnSpc>
                <a:spcPts val="2682"/>
              </a:lnSpc>
              <a:spcBef>
                <a:spcPct val="0"/>
              </a:spcBef>
            </a:pPr>
            <a:r>
              <a:rPr lang="en-US" sz="1916">
                <a:solidFill>
                  <a:srgbClr val="000000"/>
                </a:solidFill>
                <a:latin typeface="Times New Roman"/>
                <a:ea typeface="Times New Roman"/>
                <a:cs typeface="Times New Roman"/>
                <a:sym typeface="Times New Roman"/>
              </a:rPr>
              <a:t> BH → I: bỏ B hoặc H đều không đủ ⇒ giữ</a:t>
            </a:r>
          </a:p>
          <a:p>
            <a:pPr algn="just">
              <a:lnSpc>
                <a:spcPts val="2682"/>
              </a:lnSpc>
              <a:spcBef>
                <a:spcPct val="0"/>
              </a:spcBef>
            </a:pPr>
            <a:r>
              <a:rPr lang="en-US" sz="1916">
                <a:solidFill>
                  <a:srgbClr val="000000"/>
                </a:solidFill>
                <a:latin typeface="Times New Roman"/>
                <a:ea typeface="Times New Roman"/>
                <a:cs typeface="Times New Roman"/>
                <a:sym typeface="Times New Roman"/>
              </a:rPr>
              <a:t> GC → A, AE → G: không rút được</a:t>
            </a:r>
          </a:p>
          <a:p>
            <a:pPr algn="just">
              <a:lnSpc>
                <a:spcPts val="2682"/>
              </a:lnSpc>
              <a:spcBef>
                <a:spcPct val="0"/>
              </a:spcBef>
            </a:pPr>
            <a:r>
              <a:rPr lang="en-US" sz="1916">
                <a:solidFill>
                  <a:srgbClr val="000000"/>
                </a:solidFill>
                <a:latin typeface="Times New Roman"/>
                <a:ea typeface="Times New Roman"/>
                <a:cs typeface="Times New Roman"/>
                <a:sym typeface="Times New Roman"/>
              </a:rPr>
              <a:t> Phủ tối thiểu F₄⁺: </a:t>
            </a:r>
          </a:p>
          <a:p>
            <a:pPr algn="just">
              <a:lnSpc>
                <a:spcPts val="2682"/>
              </a:lnSpc>
              <a:spcBef>
                <a:spcPct val="0"/>
              </a:spcBef>
            </a:pPr>
            <a:r>
              <a:rPr lang="en-US" sz="1916">
                <a:solidFill>
                  <a:srgbClr val="000000"/>
                </a:solidFill>
                <a:latin typeface="Times New Roman"/>
                <a:ea typeface="Times New Roman"/>
                <a:cs typeface="Times New Roman"/>
                <a:sym typeface="Times New Roman"/>
              </a:rPr>
              <a:t> { BH → I, GC → A, I → J, AE → G, D → B, I → H }</a:t>
            </a:r>
          </a:p>
          <a:p>
            <a:pPr algn="just">
              <a:lnSpc>
                <a:spcPts val="2434"/>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942088" y="2704550"/>
            <a:ext cx="8091067" cy="5635623"/>
          </a:xfrm>
          <a:prstGeom prst="rect">
            <a:avLst/>
          </a:prstGeom>
        </p:spPr>
        <p:txBody>
          <a:bodyPr anchor="t" rtlCol="false" tIns="0" lIns="0" bIns="0" rIns="0">
            <a:spAutoFit/>
          </a:bodyPr>
          <a:lstStyle/>
          <a:p>
            <a:pPr algn="l">
              <a:lnSpc>
                <a:spcPts val="2800"/>
              </a:lnSpc>
            </a:pPr>
            <a:r>
              <a:rPr lang="en-US" sz="2000">
                <a:solidFill>
                  <a:srgbClr val="000000"/>
                </a:solidFill>
                <a:latin typeface="Aileron"/>
                <a:ea typeface="Aileron"/>
                <a:cs typeface="Aileron"/>
                <a:sym typeface="Aileron"/>
              </a:rPr>
              <a:t>a)</a:t>
            </a:r>
          </a:p>
          <a:p>
            <a:pPr algn="l">
              <a:lnSpc>
                <a:spcPts val="2800"/>
              </a:lnSpc>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a:t>
            </a:r>
            <a:r>
              <a:rPr lang="en-US" sz="2000">
                <a:solidFill>
                  <a:srgbClr val="000000"/>
                </a:solidFill>
                <a:latin typeface="Aileron"/>
                <a:ea typeface="Aileron"/>
                <a:cs typeface="Aileron"/>
                <a:sym typeface="Aileron"/>
              </a:rPr>
              <a:t> C→DE, E→G}</a:t>
            </a:r>
          </a:p>
          <a:p>
            <a:pPr algn="l">
              <a:lnSpc>
                <a:spcPts val="2800"/>
              </a:lnSpc>
              <a:spcBef>
                <a:spcPct val="0"/>
              </a:spcBef>
            </a:pPr>
            <a:r>
              <a:rPr lang="en-US" sz="2000">
                <a:solidFill>
                  <a:srgbClr val="000000"/>
                </a:solidFill>
                <a:latin typeface="Aileron"/>
                <a:ea typeface="Aileron"/>
                <a:cs typeface="Aileron"/>
                <a:sym typeface="Aileron"/>
              </a:rPr>
              <a:t>b)</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F={C→AB, D→E, B→G}</a:t>
            </a:r>
          </a:p>
          <a:p>
            <a:pPr algn="l">
              <a:lnSpc>
                <a:spcPts val="2800"/>
              </a:lnSpc>
              <a:spcBef>
                <a:spcPct val="0"/>
              </a:spcBef>
            </a:pPr>
            <a:r>
              <a:rPr lang="en-US" sz="2000">
                <a:solidFill>
                  <a:srgbClr val="000000"/>
                </a:solidFill>
                <a:latin typeface="Aileron"/>
                <a:ea typeface="Aileron"/>
                <a:cs typeface="Aileron"/>
                <a:sym typeface="Aileron"/>
              </a:rPr>
              <a:t>c)</a:t>
            </a:r>
          </a:p>
          <a:p>
            <a:pPr algn="l">
              <a:lnSpc>
                <a:spcPts val="2800"/>
              </a:lnSpc>
              <a:spcBef>
                <a:spcPct val="0"/>
              </a:spcBef>
            </a:pPr>
            <a:r>
              <a:rPr lang="en-US" sz="2000">
                <a:solidFill>
                  <a:srgbClr val="000000"/>
                </a:solidFill>
                <a:latin typeface="Aileron"/>
                <a:ea typeface="Aileron"/>
                <a:cs typeface="Aileron"/>
                <a:sym typeface="Aileron"/>
              </a:rPr>
              <a:t>Q(ABCDEGH)</a:t>
            </a:r>
          </a:p>
          <a:p>
            <a:pPr algn="l">
              <a:lnSpc>
                <a:spcPts val="2800"/>
              </a:lnSpc>
              <a:spcBef>
                <a:spcPct val="0"/>
              </a:spcBef>
            </a:pPr>
            <a:r>
              <a:rPr lang="en-US" sz="2000">
                <a:solidFill>
                  <a:srgbClr val="000000"/>
                </a:solidFill>
                <a:latin typeface="Aileron"/>
                <a:ea typeface="Aileron"/>
                <a:cs typeface="Aileron"/>
                <a:sym typeface="Aileron"/>
              </a:rPr>
              <a:t>F={A→BC, D→E, H→G}</a:t>
            </a:r>
          </a:p>
          <a:p>
            <a:pPr algn="l">
              <a:lnSpc>
                <a:spcPts val="2800"/>
              </a:lnSpc>
              <a:spcBef>
                <a:spcPct val="0"/>
              </a:spcBef>
            </a:pPr>
            <a:r>
              <a:rPr lang="en-US" sz="2000">
                <a:solidFill>
                  <a:srgbClr val="000000"/>
                </a:solidFill>
                <a:latin typeface="Aileron"/>
                <a:ea typeface="Aileron"/>
                <a:cs typeface="Aileron"/>
                <a:sym typeface="Aileron"/>
              </a:rPr>
              <a:t>d)</a:t>
            </a:r>
          </a:p>
          <a:p>
            <a:pPr algn="l">
              <a:lnSpc>
                <a:spcPts val="2800"/>
              </a:lnSpc>
              <a:spcBef>
                <a:spcPct val="0"/>
              </a:spcBef>
            </a:pPr>
            <a:r>
              <a:rPr lang="en-US" sz="2000">
                <a:solidFill>
                  <a:srgbClr val="000000"/>
                </a:solidFill>
                <a:latin typeface="Aileron"/>
                <a:ea typeface="Aileron"/>
                <a:cs typeface="Aileron"/>
                <a:sym typeface="Aileron"/>
              </a:rPr>
              <a:t>Q(ABCDEG);</a:t>
            </a:r>
          </a:p>
          <a:p>
            <a:pPr algn="l">
              <a:lnSpc>
                <a:spcPts val="2800"/>
              </a:lnSpc>
              <a:spcBef>
                <a:spcPct val="0"/>
              </a:spcBef>
            </a:pPr>
            <a:r>
              <a:rPr lang="en-US" sz="2000">
                <a:solidFill>
                  <a:srgbClr val="000000"/>
                </a:solidFill>
                <a:latin typeface="Aileron"/>
                <a:ea typeface="Aileron"/>
                <a:cs typeface="Aileron"/>
                <a:sym typeface="Aileron"/>
              </a:rPr>
              <a:t>F={AB→C, C→B, ABD→E, G→A}</a:t>
            </a:r>
          </a:p>
          <a:p>
            <a:pPr algn="l">
              <a:lnSpc>
                <a:spcPts val="2800"/>
              </a:lnSpc>
              <a:spcBef>
                <a:spcPct val="0"/>
              </a:spcBef>
            </a:pPr>
            <a:r>
              <a:rPr lang="en-US" sz="2000">
                <a:solidFill>
                  <a:srgbClr val="000000"/>
                </a:solidFill>
                <a:latin typeface="Aileron"/>
                <a:ea typeface="Aileron"/>
                <a:cs typeface="Aileron"/>
                <a:sym typeface="Aileron"/>
              </a:rPr>
              <a:t>e)</a:t>
            </a:r>
          </a:p>
          <a:p>
            <a:pPr algn="l">
              <a:lnSpc>
                <a:spcPts val="2800"/>
              </a:lnSpc>
              <a:spcBef>
                <a:spcPct val="0"/>
              </a:spcBef>
            </a:pPr>
            <a:r>
              <a:rPr lang="en-US" sz="2000">
                <a:solidFill>
                  <a:srgbClr val="000000"/>
                </a:solidFill>
                <a:latin typeface="Aileron"/>
                <a:ea typeface="Aileron"/>
                <a:cs typeface="Aileron"/>
                <a:sym typeface="Aileron"/>
              </a:rPr>
              <a:t>Q(ABCDEGHI);</a:t>
            </a:r>
          </a:p>
          <a:p>
            <a:pPr algn="l">
              <a:lnSpc>
                <a:spcPts val="2800"/>
              </a:lnSpc>
              <a:spcBef>
                <a:spcPct val="0"/>
              </a:spcBef>
            </a:pPr>
            <a:r>
              <a:rPr lang="en-US" sz="2000">
                <a:solidFill>
                  <a:srgbClr val="000000"/>
                </a:solidFill>
                <a:latin typeface="Aileron"/>
                <a:ea typeface="Aileron"/>
                <a:cs typeface="Aileron"/>
                <a:sym typeface="Aileron"/>
              </a:rPr>
              <a:t>F={AC→B,BI→ACD,ABC→D,H→I,ACE→BCG,CG→AE}</a:t>
            </a:r>
          </a:p>
          <a:p>
            <a:pPr algn="l">
              <a:lnSpc>
                <a:spcPts val="2800"/>
              </a:lnSpc>
              <a:spcBef>
                <a:spcPct val="0"/>
              </a:spcBef>
            </a:pPr>
          </a:p>
        </p:txBody>
      </p:sp>
      <p:sp>
        <p:nvSpPr>
          <p:cNvPr name="TextBox 12" id="12"/>
          <p:cNvSpPr txBox="true"/>
          <p:nvPr/>
        </p:nvSpPr>
        <p:spPr>
          <a:xfrm rot="0">
            <a:off x="3942088" y="1398966"/>
            <a:ext cx="8091067" cy="16630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I Bà</a:t>
            </a:r>
            <a:r>
              <a:rPr lang="en-US" b="true" sz="2400">
                <a:solidFill>
                  <a:srgbClr val="000000"/>
                </a:solidFill>
                <a:latin typeface="Aileron Bold"/>
                <a:ea typeface="Aileron Bold"/>
                <a:cs typeface="Aileron Bold"/>
                <a:sym typeface="Aileron Bold"/>
              </a:rPr>
              <a:t>i tập tổng hợp</a:t>
            </a:r>
          </a:p>
          <a:p>
            <a:pPr algn="l">
              <a:lnSpc>
                <a:spcPts val="3360"/>
              </a:lnSpc>
              <a:spcBef>
                <a:spcPct val="0"/>
              </a:spcBef>
            </a:pPr>
            <a:r>
              <a:rPr lang="en-US" b="true" sz="2400">
                <a:solidFill>
                  <a:srgbClr val="000000"/>
                </a:solidFill>
                <a:latin typeface="Aileron Bold"/>
                <a:ea typeface="Aileron Bold"/>
                <a:cs typeface="Aileron Bold"/>
                <a:sym typeface="Aileron Bold"/>
              </a:rPr>
              <a:t>Câu 1/ Cho biết dạng chuẩn của các lược đồ quan hệ sau:</a:t>
            </a:r>
          </a:p>
          <a:p>
            <a:pPr algn="l">
              <a:lnSpc>
                <a:spcPts val="3360"/>
              </a:lnSpc>
              <a:spcBef>
                <a:spcPct val="0"/>
              </a:spcBef>
            </a:pPr>
          </a:p>
        </p:txBody>
      </p:sp>
      <p:sp>
        <p:nvSpPr>
          <p:cNvPr name="TextBox 13" id="13"/>
          <p:cNvSpPr txBox="true"/>
          <p:nvPr/>
        </p:nvSpPr>
        <p:spPr>
          <a:xfrm rot="0">
            <a:off x="1132726" y="5397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85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06891" y="87668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42933" y="1206507"/>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72719" y="1536454"/>
            <a:ext cx="5823847" cy="1674356"/>
          </a:xfrm>
          <a:custGeom>
            <a:avLst/>
            <a:gdLst/>
            <a:ahLst/>
            <a:cxnLst/>
            <a:rect r="r" b="b" t="t" l="l"/>
            <a:pathLst>
              <a:path h="1674356" w="5823847">
                <a:moveTo>
                  <a:pt x="0" y="0"/>
                </a:moveTo>
                <a:lnTo>
                  <a:pt x="5823848" y="0"/>
                </a:lnTo>
                <a:lnTo>
                  <a:pt x="5823848" y="1674356"/>
                </a:lnTo>
                <a:lnTo>
                  <a:pt x="0" y="1674356"/>
                </a:lnTo>
                <a:lnTo>
                  <a:pt x="0" y="0"/>
                </a:lnTo>
                <a:close/>
              </a:path>
            </a:pathLst>
          </a:custGeom>
          <a:blipFill>
            <a:blip r:embed="rId6"/>
            <a:stretch>
              <a:fillRect l="0" t="0" r="0" b="0"/>
            </a:stretch>
          </a:blipFill>
        </p:spPr>
      </p:sp>
      <p:sp>
        <p:nvSpPr>
          <p:cNvPr name="TextBox 11" id="11"/>
          <p:cNvSpPr txBox="true"/>
          <p:nvPr/>
        </p:nvSpPr>
        <p:spPr>
          <a:xfrm rot="0">
            <a:off x="3240619" y="3359424"/>
            <a:ext cx="14587181" cy="2816223"/>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ở dạng 2NF vì lược đồ chỉ có 1 khóa chính là A, nên mọi thuộc tính đều phụ thuộc đầy đủ vào khóa</a:t>
            </a:r>
          </a:p>
          <a:p>
            <a:pPr algn="l">
              <a:lnSpc>
                <a:spcPts val="2800"/>
              </a:lnSpc>
              <a:spcBef>
                <a:spcPct val="0"/>
              </a:spcBef>
            </a:pPr>
            <a:r>
              <a:rPr lang="en-US" sz="2000">
                <a:solidFill>
                  <a:srgbClr val="000000"/>
                </a:solidFill>
                <a:latin typeface="Aileron"/>
                <a:ea typeface="Aileron"/>
                <a:cs typeface="Aileron"/>
                <a:sym typeface="Aileron"/>
              </a:rPr>
              <a:t>-Xét 3NF : Vì vế trái C, E không phải là siêu khóa và vế phải D, E, G  cũng không phải thuộc tính khóa nên Q không đạt chuẩn 3NF </a:t>
            </a:r>
          </a:p>
          <a:p>
            <a:pPr algn="l">
              <a:lnSpc>
                <a:spcPts val="2800"/>
              </a:lnSpc>
              <a:spcBef>
                <a:spcPct val="0"/>
              </a:spcBef>
            </a:pPr>
            <a:r>
              <a:rPr lang="en-US" sz="2000">
                <a:solidFill>
                  <a:srgbClr val="000000"/>
                </a:solidFill>
                <a:latin typeface="Aileron"/>
                <a:ea typeface="Aileron"/>
                <a:cs typeface="Aileron"/>
                <a:sym typeface="Aileron"/>
              </a:rPr>
              <a:t>Vậy Q chỉ đạt chuẩn 2NF</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b&gt;Q(ABCDEGH); F={C→AB, D→E, B→G}</a:t>
            </a:r>
          </a:p>
          <a:p>
            <a:pPr algn="l">
              <a:lnSpc>
                <a:spcPts val="2800"/>
              </a:lnSpc>
              <a:spcBef>
                <a:spcPct val="0"/>
              </a:spcBef>
            </a:pPr>
            <a:r>
              <a:rPr lang="en-US" sz="2000">
                <a:solidFill>
                  <a:srgbClr val="000000"/>
                </a:solidFill>
                <a:latin typeface="Aileron"/>
                <a:ea typeface="Aileron"/>
                <a:cs typeface="Aileron"/>
                <a:sym typeface="Aileron"/>
              </a:rPr>
              <a:t>TN = {CDH}  TG = {B}</a:t>
            </a:r>
          </a:p>
          <a:p>
            <a:pPr algn="l">
              <a:lnSpc>
                <a:spcPts val="2800"/>
              </a:lnSpc>
              <a:spcBef>
                <a:spcPct val="0"/>
              </a:spcBef>
            </a:pPr>
          </a:p>
        </p:txBody>
      </p:sp>
      <p:sp>
        <p:nvSpPr>
          <p:cNvPr name="Freeform 12" id="12"/>
          <p:cNvSpPr/>
          <p:nvPr/>
        </p:nvSpPr>
        <p:spPr>
          <a:xfrm flipH="false" flipV="false" rot="0">
            <a:off x="3240619" y="5926872"/>
            <a:ext cx="6585224" cy="1185340"/>
          </a:xfrm>
          <a:custGeom>
            <a:avLst/>
            <a:gdLst/>
            <a:ahLst/>
            <a:cxnLst/>
            <a:rect r="r" b="b" t="t" l="l"/>
            <a:pathLst>
              <a:path h="1185340" w="6585224">
                <a:moveTo>
                  <a:pt x="0" y="0"/>
                </a:moveTo>
                <a:lnTo>
                  <a:pt x="6585224" y="0"/>
                </a:lnTo>
                <a:lnTo>
                  <a:pt x="6585224" y="1185340"/>
                </a:lnTo>
                <a:lnTo>
                  <a:pt x="0" y="1185340"/>
                </a:lnTo>
                <a:lnTo>
                  <a:pt x="0" y="0"/>
                </a:lnTo>
                <a:close/>
              </a:path>
            </a:pathLst>
          </a:custGeom>
          <a:blipFill>
            <a:blip r:embed="rId7"/>
            <a:stretch>
              <a:fillRect l="0" t="0" r="0" b="0"/>
            </a:stretch>
          </a:blipFill>
        </p:spPr>
      </p:sp>
      <p:sp>
        <p:nvSpPr>
          <p:cNvPr name="TextBox 13" id="13"/>
          <p:cNvSpPr txBox="true"/>
          <p:nvPr/>
        </p:nvSpPr>
        <p:spPr>
          <a:xfrm rot="0">
            <a:off x="3240619" y="1044220"/>
            <a:ext cx="5808660" cy="2166590"/>
          </a:xfrm>
          <a:prstGeom prst="rect">
            <a:avLst/>
          </a:prstGeom>
        </p:spPr>
        <p:txBody>
          <a:bodyPr anchor="t" rtlCol="false" tIns="0" lIns="0" bIns="0" rIns="0">
            <a:spAutoFit/>
          </a:bodyPr>
          <a:lstStyle/>
          <a:p>
            <a:pPr algn="l">
              <a:lnSpc>
                <a:spcPts val="2906"/>
              </a:lnSpc>
              <a:spcBef>
                <a:spcPct val="0"/>
              </a:spcBef>
            </a:pPr>
            <a:r>
              <a:rPr lang="en-US" b="true" sz="2076">
                <a:solidFill>
                  <a:srgbClr val="000000"/>
                </a:solidFill>
                <a:latin typeface="Aileron Bold"/>
                <a:ea typeface="Aileron Bold"/>
                <a:cs typeface="Aileron Bold"/>
                <a:sym typeface="Aileron Bold"/>
              </a:rPr>
              <a:t>a&gt;</a:t>
            </a:r>
            <a:r>
              <a:rPr lang="en-US" b="true" sz="2076">
                <a:solidFill>
                  <a:srgbClr val="000000"/>
                </a:solidFill>
                <a:latin typeface="Aileron Bold"/>
                <a:ea typeface="Aileron Bold"/>
                <a:cs typeface="Aileron Bold"/>
                <a:sym typeface="Aileron Bold"/>
              </a:rPr>
              <a:t> Q(ABCDEG); F={A→BC, C→DE,E→G}</a:t>
            </a:r>
          </a:p>
          <a:p>
            <a:pPr algn="l">
              <a:lnSpc>
                <a:spcPts val="2906"/>
              </a:lnSpc>
              <a:spcBef>
                <a:spcPct val="0"/>
              </a:spcBef>
            </a:pPr>
            <a:r>
              <a:rPr lang="en-US" sz="2076">
                <a:solidFill>
                  <a:srgbClr val="000000"/>
                </a:solidFill>
                <a:latin typeface="Aileron"/>
                <a:ea typeface="Aileron"/>
                <a:cs typeface="Aileron"/>
                <a:sym typeface="Aileron"/>
              </a:rPr>
              <a:t> </a:t>
            </a:r>
          </a:p>
          <a:p>
            <a:pPr algn="l">
              <a:lnSpc>
                <a:spcPts val="2906"/>
              </a:lnSpc>
              <a:spcBef>
                <a:spcPct val="0"/>
              </a:spcBef>
            </a:pPr>
            <a:r>
              <a:rPr lang="en-US" sz="2076">
                <a:solidFill>
                  <a:srgbClr val="000000"/>
                </a:solidFill>
                <a:latin typeface="Aileron"/>
                <a:ea typeface="Aileron"/>
                <a:cs typeface="Aileron"/>
                <a:sym typeface="Aileron"/>
              </a:rPr>
              <a:t>Ta có </a:t>
            </a:r>
          </a:p>
          <a:p>
            <a:pPr algn="l">
              <a:lnSpc>
                <a:spcPts val="2906"/>
              </a:lnSpc>
              <a:spcBef>
                <a:spcPct val="0"/>
              </a:spcBef>
            </a:pPr>
            <a:r>
              <a:rPr lang="en-US" sz="2076">
                <a:solidFill>
                  <a:srgbClr val="000000"/>
                </a:solidFill>
                <a:latin typeface="Aileron"/>
                <a:ea typeface="Aileron"/>
                <a:cs typeface="Aileron"/>
                <a:sym typeface="Aileron"/>
              </a:rPr>
              <a:t>TG = {CE}</a:t>
            </a:r>
          </a:p>
          <a:p>
            <a:pPr algn="l">
              <a:lnSpc>
                <a:spcPts val="2906"/>
              </a:lnSpc>
              <a:spcBef>
                <a:spcPct val="0"/>
              </a:spcBef>
            </a:pPr>
            <a:r>
              <a:rPr lang="en-US" sz="2076">
                <a:solidFill>
                  <a:srgbClr val="000000"/>
                </a:solidFill>
                <a:latin typeface="Aileron"/>
                <a:ea typeface="Aileron"/>
                <a:cs typeface="Aileron"/>
                <a:sym typeface="Aileron"/>
              </a:rPr>
              <a:t>TN = {A}</a:t>
            </a:r>
          </a:p>
          <a:p>
            <a:pPr algn="ctr">
              <a:lnSpc>
                <a:spcPts val="2906"/>
              </a:lnSpc>
              <a:spcBef>
                <a:spcPct val="0"/>
              </a:spcBef>
            </a:pPr>
          </a:p>
        </p:txBody>
      </p:sp>
      <p:sp>
        <p:nvSpPr>
          <p:cNvPr name="TextBox 14" id="14"/>
          <p:cNvSpPr txBox="true"/>
          <p:nvPr/>
        </p:nvSpPr>
        <p:spPr>
          <a:xfrm rot="0">
            <a:off x="3240619" y="7189930"/>
            <a:ext cx="13693830" cy="3168648"/>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Aileron"/>
                <a:ea typeface="Aileron"/>
                <a:cs typeface="Aileron"/>
                <a:sym typeface="Aileron"/>
              </a:rPr>
              <a:t>-Xét 1</a:t>
            </a:r>
            <a:r>
              <a:rPr lang="en-US" sz="2000">
                <a:solidFill>
                  <a:srgbClr val="000000"/>
                </a:solidFill>
                <a:latin typeface="Aileron"/>
                <a:ea typeface="Aileron"/>
                <a:cs typeface="Aileron"/>
                <a:sym typeface="Aileron"/>
              </a:rPr>
              <a:t>NF: Q ở dạng 1NF vì các thuộc tính đều mang giá trị nguyên tố. </a:t>
            </a:r>
          </a:p>
          <a:p>
            <a:pPr algn="l">
              <a:lnSpc>
                <a:spcPts val="2800"/>
              </a:lnSpc>
              <a:spcBef>
                <a:spcPct val="0"/>
              </a:spcBef>
            </a:pPr>
            <a:r>
              <a:rPr lang="en-US" sz="2000">
                <a:solidFill>
                  <a:srgbClr val="000000"/>
                </a:solidFill>
                <a:latin typeface="Aileron"/>
                <a:ea typeface="Aileron"/>
                <a:cs typeface="Aileron"/>
                <a:sym typeface="Aileron"/>
              </a:rPr>
              <a:t>-Xét 2NF: Q không ở dạng 2NF vì có D−&gt;E và C−&gt;AB  mà vế phải chứa phần tử không phải khóa =&gt; Không đạt chuẩn 2 </a:t>
            </a:r>
          </a:p>
          <a:p>
            <a:pPr algn="l">
              <a:lnSpc>
                <a:spcPts val="2800"/>
              </a:lnSpc>
              <a:spcBef>
                <a:spcPct val="0"/>
              </a:spcBef>
            </a:pPr>
            <a:r>
              <a:rPr lang="en-US" sz="2000">
                <a:solidFill>
                  <a:srgbClr val="000000"/>
                </a:solidFill>
                <a:latin typeface="Aileron"/>
                <a:ea typeface="Aileron"/>
                <a:cs typeface="Aileron"/>
                <a:sym typeface="Aileron"/>
              </a:rPr>
              <a:t>Vậy Q chỉ đạt chuẩn 1</a:t>
            </a:r>
          </a:p>
          <a:p>
            <a:pPr algn="l">
              <a:lnSpc>
                <a:spcPts val="2800"/>
              </a:lnSpc>
              <a:spcBef>
                <a:spcPct val="0"/>
              </a:spcBef>
            </a:pPr>
          </a:p>
          <a:p>
            <a:pPr algn="l">
              <a:lnSpc>
                <a:spcPts val="2800"/>
              </a:lnSpc>
              <a:spcBef>
                <a:spcPct val="0"/>
              </a:spcBef>
            </a:pPr>
            <a:r>
              <a:rPr lang="en-US" b="true" sz="2000">
                <a:solidFill>
                  <a:srgbClr val="000000"/>
                </a:solidFill>
                <a:latin typeface="Aileron Bold"/>
                <a:ea typeface="Aileron Bold"/>
                <a:cs typeface="Aileron Bold"/>
                <a:sym typeface="Aileron Bold"/>
              </a:rPr>
              <a:t> c) Q(ABCDEGH) F={A→BC, D→E, H→G}</a:t>
            </a:r>
          </a:p>
          <a:p>
            <a:pPr algn="l">
              <a:lnSpc>
                <a:spcPts val="2800"/>
              </a:lnSpc>
              <a:spcBef>
                <a:spcPct val="0"/>
              </a:spcBef>
            </a:pPr>
            <a:r>
              <a:rPr lang="en-US" sz="2000">
                <a:solidFill>
                  <a:srgbClr val="000000"/>
                </a:solidFill>
                <a:latin typeface="Aileron"/>
                <a:ea typeface="Aileron"/>
                <a:cs typeface="Aileron"/>
                <a:sym typeface="Aileron"/>
              </a:rPr>
              <a:t>Ta có :</a:t>
            </a:r>
          </a:p>
          <a:p>
            <a:pPr algn="l">
              <a:lnSpc>
                <a:spcPts val="2800"/>
              </a:lnSpc>
              <a:spcBef>
                <a:spcPct val="0"/>
              </a:spcBef>
            </a:pPr>
            <a:r>
              <a:rPr lang="en-US" sz="2000">
                <a:solidFill>
                  <a:srgbClr val="000000"/>
                </a:solidFill>
                <a:latin typeface="Aileron"/>
                <a:ea typeface="Aileron"/>
                <a:cs typeface="Aileron"/>
                <a:sym typeface="Aileron"/>
              </a:rPr>
              <a:t>TN ={ADH} </a:t>
            </a:r>
          </a:p>
          <a:p>
            <a:pPr algn="l">
              <a:lnSpc>
                <a:spcPts val="2800"/>
              </a:lnSpc>
              <a:spcBef>
                <a:spcPct val="0"/>
              </a:spcBef>
            </a:pPr>
            <a:r>
              <a:rPr lang="en-US" sz="2000">
                <a:solidFill>
                  <a:srgbClr val="000000"/>
                </a:solidFill>
                <a:latin typeface="Aileron"/>
                <a:ea typeface="Aileron"/>
                <a:cs typeface="Aileron"/>
                <a:sym typeface="Aileron"/>
              </a:rPr>
              <a:t>TG = {∅}</a:t>
            </a:r>
          </a:p>
          <a:p>
            <a:pPr algn="l">
              <a:lnSpc>
                <a:spcPts val="2800"/>
              </a:lnSpc>
              <a:spcBef>
                <a:spcPct val="0"/>
              </a:spcBef>
            </a:pPr>
          </a:p>
        </p:txBody>
      </p:sp>
      <p:sp>
        <p:nvSpPr>
          <p:cNvPr name="TextBox 15" id="15"/>
          <p:cNvSpPr txBox="true"/>
          <p:nvPr/>
        </p:nvSpPr>
        <p:spPr>
          <a:xfrm rot="0">
            <a:off x="713862" y="136525"/>
            <a:ext cx="9134475"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- 23674111</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028700" y="973234"/>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64742" y="1303054"/>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168750" y="1247589"/>
            <a:ext cx="7246497" cy="948237"/>
          </a:xfrm>
          <a:custGeom>
            <a:avLst/>
            <a:gdLst/>
            <a:ahLst/>
            <a:cxnLst/>
            <a:rect r="r" b="b" t="t" l="l"/>
            <a:pathLst>
              <a:path h="948237" w="7246497">
                <a:moveTo>
                  <a:pt x="0" y="0"/>
                </a:moveTo>
                <a:lnTo>
                  <a:pt x="7246497" y="0"/>
                </a:lnTo>
                <a:lnTo>
                  <a:pt x="7246497" y="948237"/>
                </a:lnTo>
                <a:lnTo>
                  <a:pt x="0" y="948237"/>
                </a:lnTo>
                <a:lnTo>
                  <a:pt x="0" y="0"/>
                </a:lnTo>
                <a:close/>
              </a:path>
            </a:pathLst>
          </a:custGeom>
          <a:blipFill>
            <a:blip r:embed="rId6"/>
            <a:stretch>
              <a:fillRect l="0" t="0" r="-960" b="-11874"/>
            </a:stretch>
          </a:blipFill>
        </p:spPr>
      </p:sp>
      <p:sp>
        <p:nvSpPr>
          <p:cNvPr name="Freeform 11" id="11"/>
          <p:cNvSpPr/>
          <p:nvPr/>
        </p:nvSpPr>
        <p:spPr>
          <a:xfrm flipH="false" flipV="false" rot="0">
            <a:off x="3340657" y="3080591"/>
            <a:ext cx="6508949" cy="2479170"/>
          </a:xfrm>
          <a:custGeom>
            <a:avLst/>
            <a:gdLst/>
            <a:ahLst/>
            <a:cxnLst/>
            <a:rect r="r" b="b" t="t" l="l"/>
            <a:pathLst>
              <a:path h="2479170" w="6508949">
                <a:moveTo>
                  <a:pt x="0" y="0"/>
                </a:moveTo>
                <a:lnTo>
                  <a:pt x="6508949" y="0"/>
                </a:lnTo>
                <a:lnTo>
                  <a:pt x="6508949" y="2479170"/>
                </a:lnTo>
                <a:lnTo>
                  <a:pt x="0" y="2479170"/>
                </a:lnTo>
                <a:lnTo>
                  <a:pt x="0" y="0"/>
                </a:lnTo>
                <a:close/>
              </a:path>
            </a:pathLst>
          </a:custGeom>
          <a:blipFill>
            <a:blip r:embed="rId7"/>
            <a:stretch>
              <a:fillRect l="0" t="0" r="0" b="0"/>
            </a:stretch>
          </a:blipFill>
        </p:spPr>
      </p:sp>
      <p:sp>
        <p:nvSpPr>
          <p:cNvPr name="TextBox 12" id="12"/>
          <p:cNvSpPr txBox="true"/>
          <p:nvPr/>
        </p:nvSpPr>
        <p:spPr>
          <a:xfrm rot="0">
            <a:off x="10634322" y="1209489"/>
            <a:ext cx="7653678" cy="2258216"/>
          </a:xfrm>
          <a:prstGeom prst="rect">
            <a:avLst/>
          </a:prstGeom>
        </p:spPr>
        <p:txBody>
          <a:bodyPr anchor="t" rtlCol="false" tIns="0" lIns="0" bIns="0" rIns="0">
            <a:spAutoFit/>
          </a:bodyPr>
          <a:lstStyle/>
          <a:p>
            <a:pPr algn="l">
              <a:lnSpc>
                <a:spcPts val="2581"/>
              </a:lnSpc>
              <a:spcBef>
                <a:spcPct val="0"/>
              </a:spcBef>
            </a:pPr>
            <a:r>
              <a:rPr lang="en-US" sz="1843">
                <a:solidFill>
                  <a:srgbClr val="000000"/>
                </a:solidFill>
                <a:latin typeface="Aileron"/>
                <a:ea typeface="Aileron"/>
                <a:cs typeface="Aileron"/>
                <a:sym typeface="Aileron"/>
              </a:rPr>
              <a:t>-Xét 1</a:t>
            </a:r>
            <a:r>
              <a:rPr lang="en-US" sz="1843">
                <a:solidFill>
                  <a:srgbClr val="000000"/>
                </a:solidFill>
                <a:latin typeface="Aileron"/>
                <a:ea typeface="Aileron"/>
                <a:cs typeface="Aileron"/>
                <a:sym typeface="Aileron"/>
              </a:rPr>
              <a:t>NF: Q ở dạng 1NF vì các thuộc tính đều mang giá trị nguyên tố. </a:t>
            </a:r>
          </a:p>
          <a:p>
            <a:pPr algn="l">
              <a:lnSpc>
                <a:spcPts val="2581"/>
              </a:lnSpc>
              <a:spcBef>
                <a:spcPct val="0"/>
              </a:spcBef>
            </a:pPr>
            <a:r>
              <a:rPr lang="en-US" sz="1843">
                <a:solidFill>
                  <a:srgbClr val="000000"/>
                </a:solidFill>
                <a:latin typeface="Aileron"/>
                <a:ea typeface="Aileron"/>
                <a:cs typeface="Aileron"/>
                <a:sym typeface="Aileron"/>
              </a:rPr>
              <a:t>-Xét 2NF: Q không ở dạng 2NF vì A−&gt;BC, D−&gt;E ,H−&gt;G có vế phải chứa các phần tử không phải khóa =&gt; Không đạt chuẩn 2 </a:t>
            </a:r>
          </a:p>
          <a:p>
            <a:pPr algn="l">
              <a:lnSpc>
                <a:spcPts val="2581"/>
              </a:lnSpc>
              <a:spcBef>
                <a:spcPct val="0"/>
              </a:spcBef>
            </a:pPr>
            <a:r>
              <a:rPr lang="en-US" sz="1843">
                <a:solidFill>
                  <a:srgbClr val="000000"/>
                </a:solidFill>
                <a:latin typeface="Aileron"/>
                <a:ea typeface="Aileron"/>
                <a:cs typeface="Aileron"/>
                <a:sym typeface="Aileron"/>
              </a:rPr>
              <a:t>Vậy Q chỉ đạt chuẩn 1</a:t>
            </a:r>
          </a:p>
          <a:p>
            <a:pPr algn="l">
              <a:lnSpc>
                <a:spcPts val="2581"/>
              </a:lnSpc>
              <a:spcBef>
                <a:spcPct val="0"/>
              </a:spcBef>
            </a:pPr>
          </a:p>
          <a:p>
            <a:pPr algn="l">
              <a:lnSpc>
                <a:spcPts val="2581"/>
              </a:lnSpc>
              <a:spcBef>
                <a:spcPct val="0"/>
              </a:spcBef>
            </a:pPr>
          </a:p>
          <a:p>
            <a:pPr algn="l">
              <a:lnSpc>
                <a:spcPts val="2581"/>
              </a:lnSpc>
              <a:spcBef>
                <a:spcPct val="0"/>
              </a:spcBef>
            </a:pPr>
          </a:p>
        </p:txBody>
      </p:sp>
      <p:sp>
        <p:nvSpPr>
          <p:cNvPr name="TextBox 13" id="13"/>
          <p:cNvSpPr txBox="true"/>
          <p:nvPr/>
        </p:nvSpPr>
        <p:spPr>
          <a:xfrm rot="0">
            <a:off x="2949719" y="5591895"/>
            <a:ext cx="14358938" cy="4719320"/>
          </a:xfrm>
          <a:prstGeom prst="rect">
            <a:avLst/>
          </a:prstGeom>
        </p:spPr>
        <p:txBody>
          <a:bodyPr anchor="t" rtlCol="false" tIns="0" lIns="0" bIns="0" rIns="0">
            <a:spAutoFit/>
          </a:bodyPr>
          <a:lstStyle/>
          <a:p>
            <a:pPr algn="just">
              <a:lnSpc>
                <a:spcPts val="2380"/>
              </a:lnSpc>
              <a:spcBef>
                <a:spcPct val="0"/>
              </a:spcBef>
            </a:pPr>
            <a:r>
              <a:rPr lang="en-US" sz="1700">
                <a:solidFill>
                  <a:srgbClr val="000000"/>
                </a:solidFill>
                <a:latin typeface="Aileron"/>
                <a:ea typeface="Aileron"/>
                <a:cs typeface="Aileron"/>
                <a:sym typeface="Aileron"/>
              </a:rPr>
              <a:t>-Xét 1</a:t>
            </a:r>
            <a:r>
              <a:rPr lang="en-US" sz="1700">
                <a:solidFill>
                  <a:srgbClr val="000000"/>
                </a:solidFill>
                <a:latin typeface="Aileron"/>
                <a:ea typeface="Aileron"/>
                <a:cs typeface="Aileron"/>
                <a:sym typeface="Aileron"/>
              </a:rPr>
              <a:t>NF: Q ở dạng 1NF vì các thuộc tính đều mang giá trị nguyên tố. </a:t>
            </a:r>
          </a:p>
          <a:p>
            <a:pPr algn="just">
              <a:lnSpc>
                <a:spcPts val="2380"/>
              </a:lnSpc>
              <a:spcBef>
                <a:spcPct val="0"/>
              </a:spcBef>
            </a:pPr>
            <a:r>
              <a:rPr lang="en-US" sz="1700">
                <a:solidFill>
                  <a:srgbClr val="000000"/>
                </a:solidFill>
                <a:latin typeface="Aileron"/>
                <a:ea typeface="Aileron"/>
                <a:cs typeface="Aileron"/>
                <a:sym typeface="Aileron"/>
              </a:rPr>
              <a:t>-Xét 2NF: Q không ở dạng 2NF vì thuộc tính không khóa A phụ thuộc bộ phận vào một phần của khóa BDG và CDG thông qua phụ thuộc hàm G → A.</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a:p>
            <a:pPr algn="just">
              <a:lnSpc>
                <a:spcPts val="2380"/>
              </a:lnSpc>
              <a:spcBef>
                <a:spcPct val="0"/>
              </a:spcBef>
            </a:pPr>
            <a:r>
              <a:rPr lang="en-US" b="true" sz="1700">
                <a:solidFill>
                  <a:srgbClr val="000000"/>
                </a:solidFill>
                <a:latin typeface="Aileron Bold"/>
                <a:ea typeface="Aileron Bold"/>
                <a:cs typeface="Aileron Bold"/>
                <a:sym typeface="Aileron Bold"/>
              </a:rPr>
              <a:t>e) Q(ABCDEGHI); F={AC →B; BI →ACD; ABC →D; H →I; ACE →BCG, CG →AE} </a:t>
            </a:r>
          </a:p>
          <a:p>
            <a:pPr algn="just">
              <a:lnSpc>
                <a:spcPts val="2380"/>
              </a:lnSpc>
              <a:spcBef>
                <a:spcPct val="0"/>
              </a:spcBef>
            </a:pPr>
            <a:r>
              <a:rPr lang="en-US" sz="1700">
                <a:solidFill>
                  <a:srgbClr val="000000"/>
                </a:solidFill>
                <a:latin typeface="Aileron"/>
                <a:ea typeface="Aileron"/>
                <a:cs typeface="Aileron"/>
                <a:sym typeface="Aileron"/>
              </a:rPr>
              <a:t>Xét tập thuộc tính CHG, BGH, BEH</a:t>
            </a:r>
          </a:p>
          <a:p>
            <a:pPr algn="just">
              <a:lnSpc>
                <a:spcPts val="2380"/>
              </a:lnSpc>
              <a:spcBef>
                <a:spcPct val="0"/>
              </a:spcBef>
            </a:pPr>
            <a:r>
              <a:rPr lang="en-US" sz="1700">
                <a:solidFill>
                  <a:srgbClr val="000000"/>
                </a:solidFill>
                <a:latin typeface="Aileron"/>
                <a:ea typeface="Aileron"/>
                <a:cs typeface="Aileron"/>
                <a:sym typeface="Aileron"/>
              </a:rPr>
              <a:t> ta có CHG+ = ABCDEGHI = Q</a:t>
            </a:r>
          </a:p>
          <a:p>
            <a:pPr algn="just">
              <a:lnSpc>
                <a:spcPts val="2380"/>
              </a:lnSpc>
              <a:spcBef>
                <a:spcPct val="0"/>
              </a:spcBef>
            </a:pPr>
            <a:r>
              <a:rPr lang="en-US" sz="1700">
                <a:solidFill>
                  <a:srgbClr val="000000"/>
                </a:solidFill>
                <a:latin typeface="Aileron"/>
                <a:ea typeface="Aileron"/>
                <a:cs typeface="Aileron"/>
                <a:sym typeface="Aileron"/>
              </a:rPr>
              <a:t>          BHG+ = ABCDEGHI = Q</a:t>
            </a:r>
          </a:p>
          <a:p>
            <a:pPr algn="just">
              <a:lnSpc>
                <a:spcPts val="2380"/>
              </a:lnSpc>
              <a:spcBef>
                <a:spcPct val="0"/>
              </a:spcBef>
            </a:pPr>
            <a:r>
              <a:rPr lang="en-US" sz="1700">
                <a:solidFill>
                  <a:srgbClr val="000000"/>
                </a:solidFill>
                <a:latin typeface="Aileron"/>
                <a:ea typeface="Aileron"/>
                <a:cs typeface="Aileron"/>
                <a:sym typeface="Aileron"/>
              </a:rPr>
              <a:t>          BEH+ = ABCDEGHI = Q</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=&gt; Vậy CGH ,BGH, BEH là các khóa tối thiểu của quan hệ.</a:t>
            </a:r>
          </a:p>
          <a:p>
            <a:pPr algn="just">
              <a:lnSpc>
                <a:spcPts val="2380"/>
              </a:lnSpc>
              <a:spcBef>
                <a:spcPct val="0"/>
              </a:spcBef>
            </a:pPr>
          </a:p>
          <a:p>
            <a:pPr algn="just">
              <a:lnSpc>
                <a:spcPts val="2380"/>
              </a:lnSpc>
              <a:spcBef>
                <a:spcPct val="0"/>
              </a:spcBef>
            </a:pPr>
            <a:r>
              <a:rPr lang="en-US" sz="1700">
                <a:solidFill>
                  <a:srgbClr val="000000"/>
                </a:solidFill>
                <a:latin typeface="Aileron"/>
                <a:ea typeface="Aileron"/>
                <a:cs typeface="Aileron"/>
                <a:sym typeface="Aileron"/>
              </a:rPr>
              <a:t>-Xét 1NF : Quan hệ đã ở dạng chuẩn 1NF vì không có thuộc tính lặp. </a:t>
            </a:r>
          </a:p>
          <a:p>
            <a:pPr algn="just">
              <a:lnSpc>
                <a:spcPts val="2380"/>
              </a:lnSpc>
              <a:spcBef>
                <a:spcPct val="0"/>
              </a:spcBef>
            </a:pPr>
            <a:r>
              <a:rPr lang="en-US" sz="1700">
                <a:solidFill>
                  <a:srgbClr val="000000"/>
                </a:solidFill>
                <a:latin typeface="Aileron"/>
                <a:ea typeface="Aileron"/>
                <a:cs typeface="Aileron"/>
                <a:sym typeface="Aileron"/>
              </a:rPr>
              <a:t>- Xét 2NF : Q không đạt 2NF do tồn tại phụ thuộc hàm một phần như H→I và CG→AE </a:t>
            </a:r>
          </a:p>
          <a:p>
            <a:pPr algn="just">
              <a:lnSpc>
                <a:spcPts val="2380"/>
              </a:lnSpc>
              <a:spcBef>
                <a:spcPct val="0"/>
              </a:spcBef>
            </a:pPr>
            <a:r>
              <a:rPr lang="en-US" sz="1700">
                <a:solidFill>
                  <a:srgbClr val="000000"/>
                </a:solidFill>
                <a:latin typeface="Aileron"/>
                <a:ea typeface="Aileron"/>
                <a:cs typeface="Aileron"/>
                <a:sym typeface="Aileron"/>
              </a:rPr>
              <a:t>Vậy Q chỉ đạt chuẩn 1</a:t>
            </a:r>
          </a:p>
          <a:p>
            <a:pPr algn="just">
              <a:lnSpc>
                <a:spcPts val="2380"/>
              </a:lnSpc>
              <a:spcBef>
                <a:spcPct val="0"/>
              </a:spcBef>
            </a:pPr>
          </a:p>
        </p:txBody>
      </p:sp>
      <p:sp>
        <p:nvSpPr>
          <p:cNvPr name="TextBox 14" id="14"/>
          <p:cNvSpPr txBox="true"/>
          <p:nvPr/>
        </p:nvSpPr>
        <p:spPr>
          <a:xfrm rot="0">
            <a:off x="678935" y="2310022"/>
            <a:ext cx="11301259"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d) Q(ABCDEG); F={AB →C; C →B; ABD →E;G →A} </a:t>
            </a:r>
          </a:p>
        </p:txBody>
      </p:sp>
      <p:sp>
        <p:nvSpPr>
          <p:cNvPr name="TextBox 15" id="15"/>
          <p:cNvSpPr txBox="true"/>
          <p:nvPr/>
        </p:nvSpPr>
        <p:spPr>
          <a:xfrm rot="0">
            <a:off x="823715" y="88680"/>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6" id="16"/>
          <p:cNvSpPr txBox="true"/>
          <p:nvPr/>
        </p:nvSpPr>
        <p:spPr>
          <a:xfrm rot="0">
            <a:off x="3619079" y="2621170"/>
            <a:ext cx="1010364" cy="880743"/>
          </a:xfrm>
          <a:prstGeom prst="rect">
            <a:avLst/>
          </a:prstGeom>
        </p:spPr>
        <p:txBody>
          <a:bodyPr anchor="t" rtlCol="false" tIns="0" lIns="0" bIns="0" rIns="0">
            <a:spAutoFit/>
          </a:bodyPr>
          <a:lstStyle/>
          <a:p>
            <a:pPr algn="ctr">
              <a:lnSpc>
                <a:spcPts val="2380"/>
              </a:lnSpc>
              <a:spcBef>
                <a:spcPct val="0"/>
              </a:spcBef>
            </a:pPr>
            <a:r>
              <a:rPr lang="en-US" sz="1700">
                <a:solidFill>
                  <a:srgbClr val="000000"/>
                </a:solidFill>
                <a:latin typeface="Aileron"/>
                <a:ea typeface="Aileron"/>
                <a:cs typeface="Aileron"/>
                <a:sym typeface="Aileron"/>
              </a:rPr>
              <a:t>T</a:t>
            </a:r>
            <a:r>
              <a:rPr lang="en-US" sz="1700">
                <a:solidFill>
                  <a:srgbClr val="000000"/>
                </a:solidFill>
                <a:latin typeface="Aileron"/>
                <a:ea typeface="Aileron"/>
                <a:cs typeface="Aileron"/>
                <a:sym typeface="Aileron"/>
              </a:rPr>
              <a:t>N ={DG} </a:t>
            </a:r>
          </a:p>
          <a:p>
            <a:pPr algn="ctr">
              <a:lnSpc>
                <a:spcPts val="2380"/>
              </a:lnSpc>
              <a:spcBef>
                <a:spcPct val="0"/>
              </a:spcBef>
            </a:pPr>
            <a:r>
              <a:rPr lang="en-US" sz="1700">
                <a:solidFill>
                  <a:srgbClr val="000000"/>
                </a:solidFill>
                <a:latin typeface="Aileron"/>
                <a:ea typeface="Aileron"/>
                <a:cs typeface="Aileron"/>
                <a:sym typeface="Aileron"/>
              </a:rPr>
              <a:t>TG ={ABC}</a:t>
            </a:r>
          </a:p>
          <a:p>
            <a:pPr algn="ctr">
              <a:lnSpc>
                <a:spcPts val="238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989346" y="1663323"/>
            <a:ext cx="9993390" cy="7594977"/>
          </a:xfrm>
          <a:custGeom>
            <a:avLst/>
            <a:gdLst/>
            <a:ahLst/>
            <a:cxnLst/>
            <a:rect r="r" b="b" t="t" l="l"/>
            <a:pathLst>
              <a:path h="7594977" w="9993390">
                <a:moveTo>
                  <a:pt x="0" y="0"/>
                </a:moveTo>
                <a:lnTo>
                  <a:pt x="9993391" y="0"/>
                </a:lnTo>
                <a:lnTo>
                  <a:pt x="9993391" y="7594977"/>
                </a:lnTo>
                <a:lnTo>
                  <a:pt x="0" y="7594977"/>
                </a:lnTo>
                <a:lnTo>
                  <a:pt x="0" y="0"/>
                </a:lnTo>
                <a:close/>
              </a:path>
            </a:pathLst>
          </a:custGeom>
          <a:blipFill>
            <a:blip r:embed="rId6"/>
            <a:stretch>
              <a:fillRect l="0" t="0" r="0" b="0"/>
            </a:stretch>
          </a:blipFill>
        </p:spPr>
      </p:sp>
      <p:sp>
        <p:nvSpPr>
          <p:cNvPr name="TextBox 11" id="11"/>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2" id="12"/>
          <p:cNvSpPr txBox="true"/>
          <p:nvPr/>
        </p:nvSpPr>
        <p:spPr>
          <a:xfrm rot="0">
            <a:off x="635337" y="144145"/>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
        <p:nvSpPr>
          <p:cNvPr name="TextBox 13" id="13"/>
          <p:cNvSpPr txBox="true"/>
          <p:nvPr/>
        </p:nvSpPr>
        <p:spPr>
          <a:xfrm rot="0">
            <a:off x="1888372" y="1263714"/>
            <a:ext cx="9993390" cy="34924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Aileron Bold"/>
                <a:ea typeface="Aileron Bold"/>
                <a:cs typeface="Aileron Bold"/>
                <a:sym typeface="Aileron Bold"/>
              </a:rPr>
              <a:t>Câu 2/ Kiểm tra dạng chuẩn Q(C,S,Z) F={CS→Z;Z→C}</a:t>
            </a: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3" id="3"/>
          <p:cNvSpPr txBox="true"/>
          <p:nvPr/>
        </p:nvSpPr>
        <p:spPr>
          <a:xfrm rot="0">
            <a:off x="291136" y="182563"/>
            <a:ext cx="934223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KIỀU- 23682791</a:t>
            </a:r>
          </a:p>
        </p:txBody>
      </p:sp>
      <p:sp>
        <p:nvSpPr>
          <p:cNvPr name="TextBox 4" id="4"/>
          <p:cNvSpPr txBox="true"/>
          <p:nvPr/>
        </p:nvSpPr>
        <p:spPr>
          <a:xfrm rot="0">
            <a:off x="291136" y="1069544"/>
            <a:ext cx="10216616" cy="9424466"/>
          </a:xfrm>
          <a:prstGeom prst="rect">
            <a:avLst/>
          </a:prstGeom>
        </p:spPr>
        <p:txBody>
          <a:bodyPr anchor="t" rtlCol="false" tIns="0" lIns="0" bIns="0" rIns="0">
            <a:spAutoFit/>
          </a:bodyPr>
          <a:lstStyle/>
          <a:p>
            <a:pPr algn="l">
              <a:lnSpc>
                <a:spcPts val="3441"/>
              </a:lnSpc>
            </a:pPr>
            <a:r>
              <a:rPr lang="en-US" sz="2458" b="true">
                <a:solidFill>
                  <a:srgbClr val="000000"/>
                </a:solidFill>
                <a:latin typeface="Aileron Bold"/>
                <a:ea typeface="Aileron Bold"/>
                <a:cs typeface="Aileron Bold"/>
                <a:sym typeface="Aileron Bold"/>
              </a:rPr>
              <a:t>Câu 3/ Cho lược đồ CSDL </a:t>
            </a:r>
          </a:p>
          <a:p>
            <a:pPr algn="l">
              <a:lnSpc>
                <a:spcPts val="3441"/>
              </a:lnSpc>
            </a:pPr>
            <a:r>
              <a:rPr lang="en-US" sz="2458" b="true">
                <a:solidFill>
                  <a:srgbClr val="000000"/>
                </a:solidFill>
                <a:latin typeface="Aileron Bold"/>
                <a:ea typeface="Aileron Bold"/>
                <a:cs typeface="Aileron Bold"/>
                <a:sym typeface="Aileron Bold"/>
              </a:rPr>
              <a:t>Kehoach(NGAY,GIO,PHONG,MONHOC,GIAOVIEN) </a:t>
            </a:r>
          </a:p>
          <a:p>
            <a:pPr algn="l">
              <a:lnSpc>
                <a:spcPts val="3441"/>
              </a:lnSpc>
            </a:pPr>
            <a:r>
              <a:rPr lang="en-US" sz="2458">
                <a:solidFill>
                  <a:srgbClr val="000000"/>
                </a:solidFill>
                <a:latin typeface="Aileron"/>
                <a:ea typeface="Aileron"/>
                <a:cs typeface="Aileron"/>
                <a:sym typeface="Aileron"/>
              </a:rPr>
              <a:t>F={NGAY,GIO,PHONG→MONHOC </a:t>
            </a:r>
          </a:p>
          <a:p>
            <a:pPr algn="l">
              <a:lnSpc>
                <a:spcPts val="3441"/>
              </a:lnSpc>
            </a:pPr>
            <a:r>
              <a:rPr lang="en-US" sz="2458">
                <a:solidFill>
                  <a:srgbClr val="000000"/>
                </a:solidFill>
                <a:latin typeface="Aileron"/>
                <a:ea typeface="Aileron"/>
                <a:cs typeface="Aileron"/>
                <a:sym typeface="Aileron"/>
              </a:rPr>
              <a:t>MONHOC,NGAY→GIAOVIEN </a:t>
            </a:r>
          </a:p>
          <a:p>
            <a:pPr algn="l">
              <a:lnSpc>
                <a:spcPts val="3441"/>
              </a:lnSpc>
            </a:pPr>
            <a:r>
              <a:rPr lang="en-US" sz="2458">
                <a:solidFill>
                  <a:srgbClr val="000000"/>
                </a:solidFill>
                <a:latin typeface="Aileron"/>
                <a:ea typeface="Aileron"/>
                <a:cs typeface="Aileron"/>
                <a:sym typeface="Aileron"/>
              </a:rPr>
              <a:t>NGAY,GIO,PHONG→GIAOVIEN </a:t>
            </a:r>
          </a:p>
          <a:p>
            <a:pPr algn="l">
              <a:lnSpc>
                <a:spcPts val="3441"/>
              </a:lnSpc>
            </a:pPr>
            <a:r>
              <a:rPr lang="en-US" sz="2458">
                <a:solidFill>
                  <a:srgbClr val="000000"/>
                </a:solidFill>
                <a:latin typeface="Aileron"/>
                <a:ea typeface="Aileron"/>
                <a:cs typeface="Aileron"/>
                <a:sym typeface="Aileron"/>
              </a:rPr>
              <a:t>MONHOC→GIAOVIEN} </a:t>
            </a:r>
          </a:p>
          <a:p>
            <a:pPr algn="l">
              <a:lnSpc>
                <a:spcPts val="3441"/>
              </a:lnSpc>
            </a:pPr>
            <a:r>
              <a:rPr lang="en-US" sz="2458">
                <a:solidFill>
                  <a:srgbClr val="000000"/>
                </a:solidFill>
                <a:latin typeface="Aileron"/>
                <a:ea typeface="Aileron"/>
                <a:cs typeface="Aileron"/>
                <a:sym typeface="Aileron"/>
              </a:rPr>
              <a:t>a) Xác định dạng chuẩn cao nhất của Kehoach</a:t>
            </a:r>
          </a:p>
          <a:p>
            <a:pPr algn="l">
              <a:lnSpc>
                <a:spcPts val="3441"/>
              </a:lnSpc>
              <a:spcBef>
                <a:spcPct val="0"/>
              </a:spcBef>
            </a:pPr>
            <a:r>
              <a:rPr lang="en-US" sz="2458">
                <a:solidFill>
                  <a:srgbClr val="000000"/>
                </a:solidFill>
                <a:latin typeface="Aileron"/>
                <a:ea typeface="Aileron"/>
                <a:cs typeface="Aileron"/>
                <a:sym typeface="Aileron"/>
              </a:rPr>
              <a:t>Bước 1: Tìm</a:t>
            </a:r>
            <a:r>
              <a:rPr lang="en-US" sz="2458">
                <a:solidFill>
                  <a:srgbClr val="000000"/>
                </a:solidFill>
                <a:latin typeface="Aileron"/>
                <a:ea typeface="Aileron"/>
                <a:cs typeface="Aileron"/>
                <a:sym typeface="Aileron"/>
              </a:rPr>
              <a:t> mọi khóa của lược đồ quan hệ</a:t>
            </a:r>
          </a:p>
          <a:p>
            <a:pPr algn="l">
              <a:lnSpc>
                <a:spcPts val="3441"/>
              </a:lnSpc>
              <a:spcBef>
                <a:spcPct val="0"/>
              </a:spcBef>
            </a:pPr>
            <a:r>
              <a:rPr lang="en-US" sz="2458">
                <a:solidFill>
                  <a:srgbClr val="000000"/>
                </a:solidFill>
                <a:latin typeface="Aileron"/>
                <a:ea typeface="Aileron"/>
                <a:cs typeface="Aileron"/>
                <a:sym typeface="Aileron"/>
              </a:rPr>
              <a:t>- Tìm tập nguồn N = {NGAY, GIO, PHONG}</a:t>
            </a:r>
          </a:p>
          <a:p>
            <a:pPr algn="l">
              <a:lnSpc>
                <a:spcPts val="3441"/>
              </a:lnSpc>
              <a:spcBef>
                <a:spcPct val="0"/>
              </a:spcBef>
            </a:pPr>
            <a:r>
              <a:rPr lang="en-US" sz="2458">
                <a:solidFill>
                  <a:srgbClr val="000000"/>
                </a:solidFill>
                <a:latin typeface="Aileron"/>
                <a:ea typeface="Aileron"/>
                <a:cs typeface="Aileron"/>
                <a:sym typeface="Aileron"/>
              </a:rPr>
              <a:t>- Tìm bao đóng N+F = {NGAY, GIO, PHONG}+ = {NGAY, GIO, PHONG, MONHOC, GIAOVIEN}.</a:t>
            </a:r>
          </a:p>
          <a:p>
            <a:pPr algn="l">
              <a:lnSpc>
                <a:spcPts val="3441"/>
              </a:lnSpc>
              <a:spcBef>
                <a:spcPct val="0"/>
              </a:spcBef>
            </a:pPr>
            <a:r>
              <a:rPr lang="en-US" sz="2458">
                <a:solidFill>
                  <a:srgbClr val="000000"/>
                </a:solidFill>
                <a:latin typeface="Aileron"/>
                <a:ea typeface="Aileron"/>
                <a:cs typeface="Aileron"/>
                <a:sym typeface="Aileron"/>
              </a:rPr>
              <a:t>Vì N+ = Q+ (Tập tất cả thuộc tính của quan hệ) nên {NGAY, GIO, PHONG} là khóa duy nhất của lược đồ Kehoach.</a:t>
            </a:r>
          </a:p>
          <a:p>
            <a:pPr algn="l">
              <a:lnSpc>
                <a:spcPts val="3441"/>
              </a:lnSpc>
              <a:spcBef>
                <a:spcPct val="0"/>
              </a:spcBef>
            </a:pPr>
            <a:r>
              <a:rPr lang="en-US" sz="2458">
                <a:solidFill>
                  <a:srgbClr val="000000"/>
                </a:solidFill>
                <a:latin typeface="Aileron"/>
                <a:ea typeface="Aileron"/>
                <a:cs typeface="Aileron"/>
                <a:sym typeface="Aileron"/>
              </a:rPr>
              <a:t>Bước 2: Kiểm tra các dạng chuẩn</a:t>
            </a:r>
          </a:p>
          <a:p>
            <a:pPr algn="l">
              <a:lnSpc>
                <a:spcPts val="3441"/>
              </a:lnSpc>
              <a:spcBef>
                <a:spcPct val="0"/>
              </a:spcBef>
            </a:pPr>
            <a:r>
              <a:rPr lang="en-US" sz="2458">
                <a:solidFill>
                  <a:srgbClr val="000000"/>
                </a:solidFill>
                <a:latin typeface="Aileron"/>
                <a:ea typeface="Aileron"/>
                <a:cs typeface="Aileron"/>
                <a:sym typeface="Aileron"/>
              </a:rPr>
              <a:t>- Xét BCNF: không đạt vì MONHOC → GIAOVIEN có VT không là khóa.</a:t>
            </a:r>
          </a:p>
          <a:p>
            <a:pPr algn="l">
              <a:lnSpc>
                <a:spcPts val="3441"/>
              </a:lnSpc>
              <a:spcBef>
                <a:spcPct val="0"/>
              </a:spcBef>
            </a:pPr>
            <a:r>
              <a:rPr lang="en-US" sz="2458">
                <a:solidFill>
                  <a:srgbClr val="000000"/>
                </a:solidFill>
                <a:latin typeface="Aileron"/>
                <a:ea typeface="Aileron"/>
                <a:cs typeface="Aileron"/>
                <a:sym typeface="Aileron"/>
              </a:rPr>
              <a:t>- Xét 3NF: MONHOC -&gt; GIAOVIEN có VT không là khóa và VP không là tập con của khóa nên Kehoach không đạt chuẩn 3.</a:t>
            </a:r>
          </a:p>
          <a:p>
            <a:pPr algn="l">
              <a:lnSpc>
                <a:spcPts val="3441"/>
              </a:lnSpc>
              <a:spcBef>
                <a:spcPct val="0"/>
              </a:spcBef>
            </a:pPr>
            <a:r>
              <a:rPr lang="en-US" sz="2458">
                <a:solidFill>
                  <a:srgbClr val="000000"/>
                </a:solidFill>
                <a:latin typeface="Aileron"/>
                <a:ea typeface="Aileron"/>
                <a:cs typeface="Aileron"/>
                <a:sym typeface="Aileron"/>
              </a:rPr>
              <a:t>- Xét 2NF:</a:t>
            </a:r>
          </a:p>
          <a:p>
            <a:pPr algn="l">
              <a:lnSpc>
                <a:spcPts val="3441"/>
              </a:lnSpc>
              <a:spcBef>
                <a:spcPct val="0"/>
              </a:spcBef>
            </a:pPr>
            <a:r>
              <a:rPr lang="en-US" sz="2458">
                <a:solidFill>
                  <a:srgbClr val="000000"/>
                </a:solidFill>
                <a:latin typeface="Aileron"/>
                <a:ea typeface="Aileron"/>
                <a:cs typeface="Aileron"/>
                <a:sym typeface="Aileron"/>
              </a:rPr>
              <a:t>+ Thuộc tính không tham gia vào khóa là MONHOC Và GIAOVIEN.</a:t>
            </a:r>
          </a:p>
          <a:p>
            <a:pPr algn="l">
              <a:lnSpc>
                <a:spcPts val="3441"/>
              </a:lnSpc>
              <a:spcBef>
                <a:spcPct val="0"/>
              </a:spcBef>
            </a:pPr>
            <a:r>
              <a:rPr lang="en-US" sz="2458">
                <a:solidFill>
                  <a:srgbClr val="000000"/>
                </a:solidFill>
                <a:latin typeface="Aileron"/>
                <a:ea typeface="Aileron"/>
                <a:cs typeface="Aileron"/>
                <a:sym typeface="Aileron"/>
              </a:rPr>
              <a:t>+ Các thuộc tính không tham gia vào khoa phụ thuộc hoàn toàn vào khóa nên đạt chuẩn 2</a:t>
            </a:r>
          </a:p>
          <a:p>
            <a:pPr algn="l">
              <a:lnSpc>
                <a:spcPts val="3441"/>
              </a:lnSpc>
              <a:spcBef>
                <a:spcPct val="0"/>
              </a:spcBef>
            </a:pPr>
          </a:p>
        </p:txBody>
      </p:sp>
      <p:sp>
        <p:nvSpPr>
          <p:cNvPr name="TextBox 5" id="5"/>
          <p:cNvSpPr txBox="true"/>
          <p:nvPr/>
        </p:nvSpPr>
        <p:spPr>
          <a:xfrm rot="0">
            <a:off x="11222684" y="1317074"/>
            <a:ext cx="7065316" cy="83089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Aileron Bold"/>
                <a:ea typeface="Aileron Bold"/>
                <a:cs typeface="Aileron Bold"/>
                <a:sym typeface="Aileron Bold"/>
              </a:rPr>
              <a:t>Câu 4/ </a:t>
            </a:r>
            <a:r>
              <a:rPr lang="en-US" b="true" sz="2499">
                <a:solidFill>
                  <a:srgbClr val="000000"/>
                </a:solidFill>
                <a:latin typeface="Aileron Bold"/>
                <a:ea typeface="Aileron Bold"/>
                <a:cs typeface="Aileron Bold"/>
                <a:sym typeface="Aileron Bold"/>
              </a:rPr>
              <a:t>Cho lược đồ quan hệ Q(A,B,C,D) và tập phụ thuộc hàm F </a:t>
            </a:r>
          </a:p>
          <a:p>
            <a:pPr algn="l">
              <a:lnSpc>
                <a:spcPts val="3499"/>
              </a:lnSpc>
              <a:spcBef>
                <a:spcPct val="0"/>
              </a:spcBef>
            </a:pPr>
            <a:r>
              <a:rPr lang="en-US" b="true" sz="2499">
                <a:solidFill>
                  <a:srgbClr val="000000"/>
                </a:solidFill>
                <a:latin typeface="Aileron Bold"/>
                <a:ea typeface="Aileron Bold"/>
                <a:cs typeface="Aileron Bold"/>
                <a:sym typeface="Aileron Bold"/>
              </a:rPr>
              <a:t>F = {A→B;B→C; D→B} C = {Q₁(A,C,D); Q₂(B,D)} </a:t>
            </a:r>
          </a:p>
          <a:p>
            <a:pPr algn="l">
              <a:lnSpc>
                <a:spcPts val="3499"/>
              </a:lnSpc>
              <a:spcBef>
                <a:spcPct val="0"/>
              </a:spcBef>
            </a:pPr>
            <a:r>
              <a:rPr lang="en-US" sz="2499">
                <a:solidFill>
                  <a:srgbClr val="000000"/>
                </a:solidFill>
                <a:latin typeface="Aileron"/>
                <a:ea typeface="Aileron"/>
                <a:cs typeface="Aileron"/>
                <a:sym typeface="Aileron"/>
              </a:rPr>
              <a:t>a) Xác định các Fᵢ (những phụ thuộc hàm F được bao trong Qᵢ)</a:t>
            </a:r>
          </a:p>
          <a:p>
            <a:pPr algn="l">
              <a:lnSpc>
                <a:spcPts val="3499"/>
              </a:lnSpc>
              <a:spcBef>
                <a:spcPct val="0"/>
              </a:spcBef>
            </a:pPr>
            <a:r>
              <a:rPr lang="en-US" sz="2499">
                <a:solidFill>
                  <a:srgbClr val="000000"/>
                </a:solidFill>
                <a:latin typeface="Aileron"/>
                <a:ea typeface="Aileron"/>
                <a:cs typeface="Aileron"/>
                <a:sym typeface="Aileron"/>
              </a:rPr>
              <a:t>Trong Q₁(A,C,D):</a:t>
            </a:r>
          </a:p>
          <a:p>
            <a:pPr algn="l">
              <a:lnSpc>
                <a:spcPts val="3499"/>
              </a:lnSpc>
              <a:spcBef>
                <a:spcPct val="0"/>
              </a:spcBef>
            </a:pPr>
            <a:r>
              <a:rPr lang="en-US" sz="2499">
                <a:solidFill>
                  <a:srgbClr val="000000"/>
                </a:solidFill>
                <a:latin typeface="Aileron"/>
                <a:ea typeface="Aileron"/>
                <a:cs typeface="Aileron"/>
                <a:sym typeface="Aileron"/>
              </a:rPr>
              <a:t>• A→B (B không thuộc Q₁)</a:t>
            </a:r>
          </a:p>
          <a:p>
            <a:pPr algn="l">
              <a:lnSpc>
                <a:spcPts val="3499"/>
              </a:lnSpc>
              <a:spcBef>
                <a:spcPct val="0"/>
              </a:spcBef>
            </a:pPr>
            <a:r>
              <a:rPr lang="en-US" sz="2499">
                <a:solidFill>
                  <a:srgbClr val="000000"/>
                </a:solidFill>
                <a:latin typeface="Aileron"/>
                <a:ea typeface="Aileron"/>
                <a:cs typeface="Aileron"/>
                <a:sym typeface="Aileron"/>
              </a:rPr>
              <a:t>• B→C (B không thuộc Q₁)</a:t>
            </a:r>
          </a:p>
          <a:p>
            <a:pPr algn="l">
              <a:lnSpc>
                <a:spcPts val="3499"/>
              </a:lnSpc>
              <a:spcBef>
                <a:spcPct val="0"/>
              </a:spcBef>
            </a:pPr>
            <a:r>
              <a:rPr lang="en-US" sz="2499">
                <a:solidFill>
                  <a:srgbClr val="000000"/>
                </a:solidFill>
                <a:latin typeface="Aileron"/>
                <a:ea typeface="Aileron"/>
                <a:cs typeface="Aileron"/>
                <a:sym typeface="Aileron"/>
              </a:rPr>
              <a:t>• D→B (B không thuộc Q₁)</a:t>
            </a:r>
          </a:p>
          <a:p>
            <a:pPr algn="l">
              <a:lnSpc>
                <a:spcPts val="3499"/>
              </a:lnSpc>
              <a:spcBef>
                <a:spcPct val="0"/>
              </a:spcBef>
            </a:pPr>
            <a:r>
              <a:rPr lang="en-US" sz="2499">
                <a:solidFill>
                  <a:srgbClr val="000000"/>
                </a:solidFill>
                <a:latin typeface="Aileron"/>
                <a:ea typeface="Aileron"/>
                <a:cs typeface="Aileron"/>
                <a:sym typeface="Aileron"/>
              </a:rPr>
              <a:t>=&gt;F₁ = ∅</a:t>
            </a:r>
          </a:p>
          <a:p>
            <a:pPr algn="l">
              <a:lnSpc>
                <a:spcPts val="3499"/>
              </a:lnSpc>
              <a:spcBef>
                <a:spcPct val="0"/>
              </a:spcBef>
            </a:pPr>
            <a:r>
              <a:rPr lang="en-US" sz="2499">
                <a:solidFill>
                  <a:srgbClr val="000000"/>
                </a:solidFill>
                <a:latin typeface="Aileron"/>
                <a:ea typeface="Aileron"/>
                <a:cs typeface="Aileron"/>
                <a:sym typeface="Aileron"/>
              </a:rPr>
              <a:t>Trong Q₂(B,D):</a:t>
            </a:r>
          </a:p>
          <a:p>
            <a:pPr algn="l">
              <a:lnSpc>
                <a:spcPts val="3499"/>
              </a:lnSpc>
              <a:spcBef>
                <a:spcPct val="0"/>
              </a:spcBef>
            </a:pPr>
            <a:r>
              <a:rPr lang="en-US" sz="2499">
                <a:solidFill>
                  <a:srgbClr val="000000"/>
                </a:solidFill>
                <a:latin typeface="Aileron"/>
                <a:ea typeface="Aileron"/>
                <a:cs typeface="Aileron"/>
                <a:sym typeface="Aileron"/>
              </a:rPr>
              <a:t>• A→B (A không thuộc Q₂)</a:t>
            </a:r>
          </a:p>
          <a:p>
            <a:pPr algn="l">
              <a:lnSpc>
                <a:spcPts val="3499"/>
              </a:lnSpc>
              <a:spcBef>
                <a:spcPct val="0"/>
              </a:spcBef>
            </a:pPr>
            <a:r>
              <a:rPr lang="en-US" sz="2499">
                <a:solidFill>
                  <a:srgbClr val="000000"/>
                </a:solidFill>
                <a:latin typeface="Aileron"/>
                <a:ea typeface="Aileron"/>
                <a:cs typeface="Aileron"/>
                <a:sym typeface="Aileron"/>
              </a:rPr>
              <a:t>• B→C (C không thuộc Q₂)</a:t>
            </a:r>
          </a:p>
          <a:p>
            <a:pPr algn="l">
              <a:lnSpc>
                <a:spcPts val="3499"/>
              </a:lnSpc>
              <a:spcBef>
                <a:spcPct val="0"/>
              </a:spcBef>
            </a:pPr>
            <a:r>
              <a:rPr lang="en-US" sz="2499">
                <a:solidFill>
                  <a:srgbClr val="000000"/>
                </a:solidFill>
                <a:latin typeface="Aileron"/>
                <a:ea typeface="Aileron"/>
                <a:cs typeface="Aileron"/>
                <a:sym typeface="Aileron"/>
              </a:rPr>
              <a:t>• D→B (thuộc)</a:t>
            </a:r>
          </a:p>
          <a:p>
            <a:pPr algn="l">
              <a:lnSpc>
                <a:spcPts val="3499"/>
              </a:lnSpc>
              <a:spcBef>
                <a:spcPct val="0"/>
              </a:spcBef>
            </a:pPr>
            <a:r>
              <a:rPr lang="en-US" sz="2499">
                <a:solidFill>
                  <a:srgbClr val="000000"/>
                </a:solidFill>
                <a:latin typeface="Aileron"/>
                <a:ea typeface="Aileron"/>
                <a:cs typeface="Aileron"/>
                <a:sym typeface="Aileron"/>
              </a:rPr>
              <a:t>=&gt;F₂ = {D→B}</a:t>
            </a:r>
          </a:p>
          <a:p>
            <a:pPr algn="l">
              <a:lnSpc>
                <a:spcPts val="3499"/>
              </a:lnSpc>
              <a:spcBef>
                <a:spcPct val="0"/>
              </a:spcBef>
            </a:pPr>
            <a:r>
              <a:rPr lang="en-US" sz="2499">
                <a:solidFill>
                  <a:srgbClr val="000000"/>
                </a:solidFill>
                <a:latin typeface="Aileron"/>
                <a:ea typeface="Aileron"/>
                <a:cs typeface="Aileron"/>
                <a:sym typeface="Aileron"/>
              </a:rPr>
              <a:t>Kết luận:</a:t>
            </a:r>
          </a:p>
          <a:p>
            <a:pPr algn="l">
              <a:lnSpc>
                <a:spcPts val="3499"/>
              </a:lnSpc>
              <a:spcBef>
                <a:spcPct val="0"/>
              </a:spcBef>
            </a:pPr>
            <a:r>
              <a:rPr lang="en-US" sz="2499">
                <a:solidFill>
                  <a:srgbClr val="000000"/>
                </a:solidFill>
                <a:latin typeface="Aileron"/>
                <a:ea typeface="Aileron"/>
                <a:cs typeface="Aileron"/>
                <a:sym typeface="Aileron"/>
              </a:rPr>
              <a:t>• F₁ = ∅</a:t>
            </a:r>
          </a:p>
          <a:p>
            <a:pPr algn="l">
              <a:lnSpc>
                <a:spcPts val="3499"/>
              </a:lnSpc>
              <a:spcBef>
                <a:spcPct val="0"/>
              </a:spcBef>
            </a:pPr>
            <a:r>
              <a:rPr lang="en-US" sz="2499">
                <a:solidFill>
                  <a:srgbClr val="000000"/>
                </a:solidFill>
                <a:latin typeface="Aileron"/>
                <a:ea typeface="Aileron"/>
                <a:cs typeface="Aileron"/>
                <a:sym typeface="Aileron"/>
              </a:rPr>
              <a:t>• F₂ = {D→B}</a:t>
            </a:r>
          </a:p>
          <a:p>
            <a:pPr algn="l">
              <a:lnSpc>
                <a:spcPts val="3499"/>
              </a:lnSpc>
              <a:spcBef>
                <a:spcPct val="0"/>
              </a:spcBef>
            </a:pPr>
          </a:p>
        </p:txBody>
      </p:sp>
      <p:sp>
        <p:nvSpPr>
          <p:cNvPr name="AutoShape 6" id="6"/>
          <p:cNvSpPr/>
          <p:nvPr/>
        </p:nvSpPr>
        <p:spPr>
          <a:xfrm flipV="true">
            <a:off x="10686653" y="1712036"/>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196630" y="1263714"/>
            <a:ext cx="15091370" cy="8787763"/>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Aileron Bold"/>
                <a:ea typeface="Aileron Bold"/>
                <a:cs typeface="Aileron Bold"/>
                <a:sym typeface="Aileron Bold"/>
              </a:rPr>
              <a:t>5/ Giả sử ta có lược đồ quan hệ Q(C,D,E,G,H,K) và tập phụ thu</a:t>
            </a:r>
            <a:r>
              <a:rPr lang="en-US" b="true" sz="2400">
                <a:solidFill>
                  <a:srgbClr val="000000"/>
                </a:solidFill>
                <a:latin typeface="Aileron Bold"/>
                <a:ea typeface="Aileron Bold"/>
                <a:cs typeface="Aileron Bold"/>
                <a:sym typeface="Aileron Bold"/>
              </a:rPr>
              <a:t>ộc hàm F như sau;</a:t>
            </a:r>
          </a:p>
          <a:p>
            <a:pPr algn="l">
              <a:lnSpc>
                <a:spcPts val="3360"/>
              </a:lnSpc>
              <a:spcBef>
                <a:spcPct val="0"/>
              </a:spcBef>
            </a:pPr>
            <a:r>
              <a:rPr lang="en-US" b="true" sz="2400">
                <a:solidFill>
                  <a:srgbClr val="000000"/>
                </a:solidFill>
                <a:latin typeface="Aileron Bold"/>
                <a:ea typeface="Aileron Bold"/>
                <a:cs typeface="Aileron Bold"/>
                <a:sym typeface="Aileron Bold"/>
              </a:rPr>
              <a:t>F = {CK→ H; C →D; E→C; E →G; CK →E}</a:t>
            </a:r>
          </a:p>
          <a:p>
            <a:pPr algn="l">
              <a:lnSpc>
                <a:spcPts val="3360"/>
              </a:lnSpc>
              <a:spcBef>
                <a:spcPct val="0"/>
              </a:spcBef>
            </a:pPr>
            <a:r>
              <a:rPr lang="en-US" b="true" sz="2400">
                <a:solidFill>
                  <a:srgbClr val="000000"/>
                </a:solidFill>
                <a:latin typeface="Aileron Bold"/>
                <a:ea typeface="Aileron Bold"/>
                <a:cs typeface="Aileron Bold"/>
                <a:sym typeface="Aileron Bold"/>
              </a:rPr>
              <a:t>a) Từ tập F, hãy chứng minh EK → DH</a:t>
            </a:r>
          </a:p>
          <a:p>
            <a:pPr algn="l">
              <a:lnSpc>
                <a:spcPts val="3360"/>
              </a:lnSpc>
              <a:spcBef>
                <a:spcPct val="0"/>
              </a:spcBef>
            </a:pPr>
            <a:r>
              <a:rPr lang="en-US" b="true" sz="2400">
                <a:solidFill>
                  <a:srgbClr val="000000"/>
                </a:solidFill>
                <a:latin typeface="Aileron Bold"/>
                <a:ea typeface="Aileron Bold"/>
                <a:cs typeface="Aileron Bold"/>
                <a:sym typeface="Aileron Bold"/>
              </a:rPr>
              <a:t>b) Tìm tất cả các khóa của Q.</a:t>
            </a:r>
          </a:p>
          <a:p>
            <a:pPr algn="l">
              <a:lnSpc>
                <a:spcPts val="3360"/>
              </a:lnSpc>
              <a:spcBef>
                <a:spcPct val="0"/>
              </a:spcBef>
            </a:pPr>
            <a:r>
              <a:rPr lang="en-US" b="true" sz="2400">
                <a:solidFill>
                  <a:srgbClr val="000000"/>
                </a:solidFill>
                <a:latin typeface="Aileron Bold"/>
                <a:ea typeface="Aileron Bold"/>
                <a:cs typeface="Aileron Bold"/>
                <a:sym typeface="Aileron Bold"/>
              </a:rPr>
              <a:t>c) Xác định dạng chuẩn của Q.</a:t>
            </a:r>
          </a:p>
          <a:p>
            <a:pPr algn="l">
              <a:lnSpc>
                <a:spcPts val="3360"/>
              </a:lnSpc>
              <a:spcBef>
                <a:spcPct val="0"/>
              </a:spcBef>
            </a:pPr>
            <a:r>
              <a:rPr lang="en-US" b="true" sz="2400">
                <a:solidFill>
                  <a:srgbClr val="000000"/>
                </a:solidFill>
                <a:latin typeface="Aileron Bold"/>
                <a:ea typeface="Aileron Bold"/>
                <a:cs typeface="Aileron Bold"/>
                <a:sym typeface="Aileron Bold"/>
              </a:rPr>
              <a:t>GIẢI </a:t>
            </a:r>
          </a:p>
          <a:p>
            <a:pPr algn="l">
              <a:lnSpc>
                <a:spcPts val="3360"/>
              </a:lnSpc>
              <a:spcBef>
                <a:spcPct val="0"/>
              </a:spcBef>
            </a:pPr>
            <a:r>
              <a:rPr lang="en-US" b="true" sz="2400">
                <a:solidFill>
                  <a:srgbClr val="000000"/>
                </a:solidFill>
                <a:latin typeface="Aileron Bold"/>
                <a:ea typeface="Aileron Bold"/>
                <a:cs typeface="Aileron Bold"/>
                <a:sym typeface="Aileron Bold"/>
              </a:rPr>
              <a:t>a) Chứng minh EK → DH</a:t>
            </a:r>
          </a:p>
          <a:p>
            <a:pPr algn="l">
              <a:lnSpc>
                <a:spcPts val="3360"/>
              </a:lnSpc>
              <a:spcBef>
                <a:spcPct val="0"/>
              </a:spcBef>
            </a:pPr>
            <a:r>
              <a:rPr lang="en-US" sz="2400">
                <a:solidFill>
                  <a:srgbClr val="000000"/>
                </a:solidFill>
                <a:latin typeface="Aileron"/>
                <a:ea typeface="Aileron"/>
                <a:cs typeface="Aileron"/>
                <a:sym typeface="Aileron"/>
              </a:rPr>
              <a:t>Để chứng minh EK → DH, chúng ta cần sử dụng các quy tắc suy diễn Armstrong để suy ra phụ thuộc hàm DH từ EK </a:t>
            </a:r>
          </a:p>
          <a:p>
            <a:pPr algn="l">
              <a:lnSpc>
                <a:spcPts val="3360"/>
              </a:lnSpc>
              <a:spcBef>
                <a:spcPct val="0"/>
              </a:spcBef>
            </a:pPr>
            <a:r>
              <a:rPr lang="en-US" sz="2400">
                <a:solidFill>
                  <a:srgbClr val="000000"/>
                </a:solidFill>
                <a:latin typeface="Aileron"/>
                <a:ea typeface="Aileron"/>
                <a:cs typeface="Aileron"/>
                <a:sym typeface="Aileron"/>
              </a:rPr>
              <a:t>dựa trên tập phụ thuộc hàm F đã cho.</a:t>
            </a:r>
          </a:p>
          <a:p>
            <a:pPr algn="l">
              <a:lnSpc>
                <a:spcPts val="3360"/>
              </a:lnSpc>
              <a:spcBef>
                <a:spcPct val="0"/>
              </a:spcBef>
            </a:pPr>
            <a:r>
              <a:rPr lang="en-US" sz="2400">
                <a:solidFill>
                  <a:srgbClr val="000000"/>
                </a:solidFill>
                <a:latin typeface="Aileron"/>
                <a:ea typeface="Aileron"/>
                <a:cs typeface="Aileron"/>
                <a:sym typeface="Aileron"/>
              </a:rPr>
              <a:t>1.    E → C (Giả thiết )</a:t>
            </a:r>
          </a:p>
          <a:p>
            <a:pPr algn="l">
              <a:lnSpc>
                <a:spcPts val="3360"/>
              </a:lnSpc>
              <a:spcBef>
                <a:spcPct val="0"/>
              </a:spcBef>
            </a:pPr>
            <a:r>
              <a:rPr lang="en-US" sz="2400">
                <a:solidFill>
                  <a:srgbClr val="000000"/>
                </a:solidFill>
                <a:latin typeface="Aileron"/>
                <a:ea typeface="Aileron"/>
                <a:cs typeface="Aileron"/>
                <a:sym typeface="Aileron"/>
              </a:rPr>
              <a:t>=&gt; EK -&gt; CK (Quy tắc tăng trưởng )</a:t>
            </a:r>
          </a:p>
          <a:p>
            <a:pPr algn="l">
              <a:lnSpc>
                <a:spcPts val="3360"/>
              </a:lnSpc>
              <a:spcBef>
                <a:spcPct val="0"/>
              </a:spcBef>
            </a:pPr>
            <a:r>
              <a:rPr lang="en-US" sz="2400">
                <a:solidFill>
                  <a:srgbClr val="000000"/>
                </a:solidFill>
                <a:latin typeface="Aileron"/>
                <a:ea typeface="Aileron"/>
                <a:cs typeface="Aileron"/>
                <a:sym typeface="Aileron"/>
              </a:rPr>
              <a:t>2.    CK→ H (Giả thiết)</a:t>
            </a:r>
          </a:p>
          <a:p>
            <a:pPr algn="l">
              <a:lnSpc>
                <a:spcPts val="3360"/>
              </a:lnSpc>
              <a:spcBef>
                <a:spcPct val="0"/>
              </a:spcBef>
            </a:pPr>
            <a:r>
              <a:rPr lang="en-US" sz="2400">
                <a:solidFill>
                  <a:srgbClr val="000000"/>
                </a:solidFill>
                <a:latin typeface="Aileron"/>
                <a:ea typeface="Aileron"/>
                <a:cs typeface="Aileron"/>
                <a:sym typeface="Aileron"/>
              </a:rPr>
              <a:t>Mà EK -&gt; CK ( đã chứng minh trên )</a:t>
            </a:r>
          </a:p>
          <a:p>
            <a:pPr algn="l">
              <a:lnSpc>
                <a:spcPts val="3360"/>
              </a:lnSpc>
              <a:spcBef>
                <a:spcPct val="0"/>
              </a:spcBef>
            </a:pPr>
            <a:r>
              <a:rPr lang="en-US" sz="2400">
                <a:solidFill>
                  <a:srgbClr val="000000"/>
                </a:solidFill>
                <a:latin typeface="Aileron"/>
                <a:ea typeface="Aileron"/>
                <a:cs typeface="Aileron"/>
                <a:sym typeface="Aileron"/>
              </a:rPr>
              <a:t>=&gt; EK -&gt; H (Quy tắc bắc cầu ) (**)</a:t>
            </a:r>
          </a:p>
          <a:p>
            <a:pPr algn="l">
              <a:lnSpc>
                <a:spcPts val="3360"/>
              </a:lnSpc>
              <a:spcBef>
                <a:spcPct val="0"/>
              </a:spcBef>
            </a:pPr>
            <a:r>
              <a:rPr lang="en-US" sz="2400">
                <a:solidFill>
                  <a:srgbClr val="000000"/>
                </a:solidFill>
                <a:latin typeface="Aileron"/>
                <a:ea typeface="Aileron"/>
                <a:cs typeface="Aileron"/>
                <a:sym typeface="Aileron"/>
              </a:rPr>
              <a:t>3.    E → C (Giả thiết )</a:t>
            </a:r>
          </a:p>
          <a:p>
            <a:pPr algn="l">
              <a:lnSpc>
                <a:spcPts val="3360"/>
              </a:lnSpc>
              <a:spcBef>
                <a:spcPct val="0"/>
              </a:spcBef>
            </a:pPr>
            <a:r>
              <a:rPr lang="en-US" sz="2400">
                <a:solidFill>
                  <a:srgbClr val="000000"/>
                </a:solidFill>
                <a:latin typeface="Aileron"/>
                <a:ea typeface="Aileron"/>
                <a:cs typeface="Aileron"/>
                <a:sym typeface="Aileron"/>
              </a:rPr>
              <a:t>=&gt; EK -&gt; C ( Quy tắc tăng trưởng – bổ sung vế trái ) (1)</a:t>
            </a:r>
          </a:p>
          <a:p>
            <a:pPr algn="l">
              <a:lnSpc>
                <a:spcPts val="3360"/>
              </a:lnSpc>
              <a:spcBef>
                <a:spcPct val="0"/>
              </a:spcBef>
            </a:pPr>
            <a:r>
              <a:rPr lang="en-US" sz="2400">
                <a:solidFill>
                  <a:srgbClr val="000000"/>
                </a:solidFill>
                <a:latin typeface="Aileron"/>
                <a:ea typeface="Aileron"/>
                <a:cs typeface="Aileron"/>
                <a:sym typeface="Aileron"/>
              </a:rPr>
              <a:t>C -&gt; D (Giả thiết ) (2)</a:t>
            </a:r>
          </a:p>
          <a:p>
            <a:pPr algn="l">
              <a:lnSpc>
                <a:spcPts val="3360"/>
              </a:lnSpc>
              <a:spcBef>
                <a:spcPct val="0"/>
              </a:spcBef>
            </a:pPr>
            <a:r>
              <a:rPr lang="en-US" sz="2400">
                <a:solidFill>
                  <a:srgbClr val="000000"/>
                </a:solidFill>
                <a:latin typeface="Aileron"/>
                <a:ea typeface="Aileron"/>
                <a:cs typeface="Aileron"/>
                <a:sym typeface="Aileron"/>
              </a:rPr>
              <a:t>Từ (1) va (2) suy ra EK -&gt; D ( Quy tắc bắc cầu ) (*)</a:t>
            </a:r>
          </a:p>
          <a:p>
            <a:pPr algn="l">
              <a:lnSpc>
                <a:spcPts val="3360"/>
              </a:lnSpc>
              <a:spcBef>
                <a:spcPct val="0"/>
              </a:spcBef>
            </a:pPr>
            <a:r>
              <a:rPr lang="en-US" sz="2400">
                <a:solidFill>
                  <a:srgbClr val="000000"/>
                </a:solidFill>
                <a:latin typeface="Aileron"/>
                <a:ea typeface="Aileron"/>
                <a:cs typeface="Aileron"/>
                <a:sym typeface="Aileron"/>
              </a:rPr>
              <a:t>Từ (*) va (**) suy ra EK -&gt; DH ( Điều phải chứng minh )</a:t>
            </a:r>
          </a:p>
          <a:p>
            <a:pPr algn="l">
              <a:lnSpc>
                <a:spcPts val="3360"/>
              </a:lnSpc>
              <a:spcBef>
                <a:spcPct val="0"/>
              </a:spcBef>
            </a:pPr>
          </a:p>
        </p:txBody>
      </p:sp>
      <p:sp>
        <p:nvSpPr>
          <p:cNvPr name="TextBox 12" id="12"/>
          <p:cNvSpPr txBox="true"/>
          <p:nvPr/>
        </p:nvSpPr>
        <p:spPr>
          <a:xfrm rot="0">
            <a:off x="-225100" y="89344"/>
            <a:ext cx="1074033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139900"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475942"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787113" y="6431761"/>
            <a:ext cx="14500887" cy="29203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c) Xác định dạng chuẩn </a:t>
            </a:r>
          </a:p>
          <a:p>
            <a:pPr algn="l">
              <a:lnSpc>
                <a:spcPts val="3360"/>
              </a:lnSpc>
              <a:spcBef>
                <a:spcPct val="0"/>
              </a:spcBef>
            </a:pPr>
            <a:r>
              <a:rPr lang="en-US" sz="2400">
                <a:solidFill>
                  <a:srgbClr val="000000"/>
                </a:solidFill>
                <a:latin typeface="Aileron"/>
                <a:ea typeface="Aileron"/>
                <a:cs typeface="Aileron"/>
                <a:sym typeface="Aileron"/>
              </a:rPr>
              <a:t>-Xét 1</a:t>
            </a:r>
            <a:r>
              <a:rPr lang="en-US" sz="2400">
                <a:solidFill>
                  <a:srgbClr val="000000"/>
                </a:solidFill>
                <a:latin typeface="Aileron"/>
                <a:ea typeface="Aileron"/>
                <a:cs typeface="Aileron"/>
                <a:sym typeface="Aileron"/>
              </a:rPr>
              <a:t>NF: Q ở dạng 1NF vì các thuộc tính đều mang giá trị nguyên tố. </a:t>
            </a:r>
          </a:p>
          <a:p>
            <a:pPr algn="l">
              <a:lnSpc>
                <a:spcPts val="3360"/>
              </a:lnSpc>
              <a:spcBef>
                <a:spcPct val="0"/>
              </a:spcBef>
            </a:pPr>
            <a:r>
              <a:rPr lang="en-US" sz="2400">
                <a:solidFill>
                  <a:srgbClr val="000000"/>
                </a:solidFill>
                <a:latin typeface="Aileron"/>
                <a:ea typeface="Aileron"/>
                <a:cs typeface="Aileron"/>
                <a:sym typeface="Aileron"/>
              </a:rPr>
              <a:t>-Xét 2NF: Q không ở dạng 2NF vì tồn tại các thuộc tính không khóa là D, G không phụ thuộc đầy đủ vào khóa EK hoặc CK </a:t>
            </a:r>
          </a:p>
          <a:p>
            <a:pPr algn="l">
              <a:lnSpc>
                <a:spcPts val="3360"/>
              </a:lnSpc>
              <a:spcBef>
                <a:spcPct val="0"/>
              </a:spcBef>
            </a:pPr>
            <a:r>
              <a:rPr lang="en-US" sz="2400">
                <a:solidFill>
                  <a:srgbClr val="000000"/>
                </a:solidFill>
                <a:latin typeface="Aileron"/>
                <a:ea typeface="Aileron"/>
                <a:cs typeface="Aileron"/>
                <a:sym typeface="Aileron"/>
              </a:rPr>
              <a:t>Ví dụ phụ thuộc hàm C→D  có D là thuộc tính không khóa phụ thuộc không đầy đủ vào khóa CK </a:t>
            </a:r>
          </a:p>
          <a:p>
            <a:pPr algn="l">
              <a:lnSpc>
                <a:spcPts val="3360"/>
              </a:lnSpc>
              <a:spcBef>
                <a:spcPct val="0"/>
              </a:spcBef>
            </a:pPr>
            <a:r>
              <a:rPr lang="en-US" sz="2400">
                <a:solidFill>
                  <a:srgbClr val="000000"/>
                </a:solidFill>
                <a:latin typeface="Aileron"/>
                <a:ea typeface="Aileron"/>
                <a:cs typeface="Aileron"/>
                <a:sym typeface="Aileron"/>
              </a:rPr>
              <a:t>Vậy Q chỉ ở dạng 1NF</a:t>
            </a:r>
          </a:p>
          <a:p>
            <a:pPr algn="l">
              <a:lnSpc>
                <a:spcPts val="3360"/>
              </a:lnSpc>
              <a:spcBef>
                <a:spcPct val="0"/>
              </a:spcBef>
            </a:pPr>
          </a:p>
        </p:txBody>
      </p:sp>
      <p:sp>
        <p:nvSpPr>
          <p:cNvPr name="TextBox 12" id="12"/>
          <p:cNvSpPr txBox="true"/>
          <p:nvPr/>
        </p:nvSpPr>
        <p:spPr>
          <a:xfrm rot="0">
            <a:off x="3796638" y="1682367"/>
            <a:ext cx="13814822" cy="5015863"/>
          </a:xfrm>
          <a:prstGeom prst="rect">
            <a:avLst/>
          </a:prstGeom>
        </p:spPr>
        <p:txBody>
          <a:bodyPr anchor="t" rtlCol="false" tIns="0" lIns="0" bIns="0" rIns="0">
            <a:spAutoFit/>
          </a:bodyPr>
          <a:lstStyle/>
          <a:p>
            <a:pPr algn="l">
              <a:lnSpc>
                <a:spcPts val="3360"/>
              </a:lnSpc>
            </a:pPr>
            <a:r>
              <a:rPr lang="en-US" sz="2400" b="true">
                <a:solidFill>
                  <a:srgbClr val="000000"/>
                </a:solidFill>
                <a:latin typeface="Aileron Bold"/>
                <a:ea typeface="Aileron Bold"/>
                <a:cs typeface="Aileron Bold"/>
                <a:sym typeface="Aileron Bold"/>
              </a:rPr>
              <a:t>b) Tìm các khóa </a:t>
            </a:r>
          </a:p>
          <a:p>
            <a:pPr algn="l">
              <a:lnSpc>
                <a:spcPts val="3360"/>
              </a:lnSpc>
            </a:pPr>
            <a:r>
              <a:rPr lang="en-US" sz="2400">
                <a:solidFill>
                  <a:srgbClr val="000000"/>
                </a:solidFill>
                <a:latin typeface="Aileron"/>
                <a:ea typeface="Aileron"/>
                <a:cs typeface="Aileron"/>
                <a:sym typeface="Aileron"/>
              </a:rPr>
              <a:t>Ta có </a:t>
            </a:r>
          </a:p>
          <a:p>
            <a:pPr algn="l">
              <a:lnSpc>
                <a:spcPts val="3360"/>
              </a:lnSpc>
            </a:pPr>
            <a:r>
              <a:rPr lang="en-US" sz="2400">
                <a:solidFill>
                  <a:srgbClr val="000000"/>
                </a:solidFill>
                <a:latin typeface="Aileron"/>
                <a:ea typeface="Aileron"/>
                <a:cs typeface="Aileron"/>
                <a:sym typeface="Aileron"/>
              </a:rPr>
              <a:t>TG = {CE}</a:t>
            </a:r>
          </a:p>
          <a:p>
            <a:pPr algn="l">
              <a:lnSpc>
                <a:spcPts val="3360"/>
              </a:lnSpc>
              <a:spcBef>
                <a:spcPct val="0"/>
              </a:spcBef>
            </a:pPr>
            <a:r>
              <a:rPr lang="en-US" sz="2400">
                <a:solidFill>
                  <a:srgbClr val="000000"/>
                </a:solidFill>
                <a:latin typeface="Aileron"/>
                <a:ea typeface="Aileron"/>
                <a:cs typeface="Aileron"/>
                <a:sym typeface="Aileron"/>
              </a:rPr>
              <a:t>T</a:t>
            </a:r>
            <a:r>
              <a:rPr lang="en-US" sz="2400">
                <a:solidFill>
                  <a:srgbClr val="000000"/>
                </a:solidFill>
                <a:latin typeface="Aileron"/>
                <a:ea typeface="Aileron"/>
                <a:cs typeface="Aileron"/>
                <a:sym typeface="Aileron"/>
              </a:rPr>
              <a:t>N = {K}</a:t>
            </a:r>
          </a:p>
          <a:p>
            <a:pPr algn="l">
              <a:lnSpc>
                <a:spcPts val="3360"/>
              </a:lnSpc>
              <a:spcBef>
                <a:spcPct val="0"/>
              </a:spcBef>
            </a:pPr>
            <a:r>
              <a:rPr lang="en-US" sz="2400">
                <a:solidFill>
                  <a:srgbClr val="000000"/>
                </a:solidFill>
                <a:latin typeface="Aileron"/>
                <a:ea typeface="Aileron"/>
                <a:cs typeface="Aileron"/>
                <a:sym typeface="Aileron"/>
              </a:rPr>
              <a:t>Tính bao đóng của CK: CK+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CK: EK+ = {C, D,E,G, H, K} = Q</a:t>
            </a:r>
          </a:p>
          <a:p>
            <a:pPr algn="l">
              <a:lnSpc>
                <a:spcPts val="3360"/>
              </a:lnSpc>
              <a:spcBef>
                <a:spcPct val="0"/>
              </a:spcBef>
            </a:pPr>
            <a:r>
              <a:rPr lang="en-US" sz="2400">
                <a:solidFill>
                  <a:srgbClr val="000000"/>
                </a:solidFill>
                <a:latin typeface="Aileron"/>
                <a:ea typeface="Aileron"/>
                <a:cs typeface="Aileron"/>
                <a:sym typeface="Aileron"/>
              </a:rPr>
              <a:t>Tính bao đóng của CEK: CEK+ = {C, D, E, G, H, K} = Q</a:t>
            </a:r>
          </a:p>
          <a:p>
            <a:pPr algn="l">
              <a:lnSpc>
                <a:spcPts val="3360"/>
              </a:lnSpc>
              <a:spcBef>
                <a:spcPct val="0"/>
              </a:spcBef>
            </a:pPr>
            <a:r>
              <a:rPr lang="en-US" sz="2400">
                <a:solidFill>
                  <a:srgbClr val="000000"/>
                </a:solidFill>
                <a:latin typeface="Aileron"/>
                <a:ea typeface="Aileron"/>
                <a:cs typeface="Aileron"/>
                <a:sym typeface="Aileron"/>
              </a:rPr>
              <a:t>Tính bao đóng của CE: CE+ = {C, E, D,G} </a:t>
            </a:r>
          </a:p>
          <a:p>
            <a:pPr algn="l">
              <a:lnSpc>
                <a:spcPts val="3360"/>
              </a:lnSpc>
              <a:spcBef>
                <a:spcPct val="0"/>
              </a:spcBef>
            </a:pPr>
            <a:r>
              <a:rPr lang="en-US" sz="2400">
                <a:solidFill>
                  <a:srgbClr val="000000"/>
                </a:solidFill>
                <a:latin typeface="Aileron"/>
                <a:ea typeface="Aileron"/>
                <a:cs typeface="Aileron"/>
                <a:sym typeface="Aileron"/>
              </a:rPr>
              <a:t>CEK có các tập con thực sự là CK và EK cũng là khóa nên CEK không phải là một khóa (khóa tối thiểu). Nó chỉ là một siêu khóa.</a:t>
            </a:r>
          </a:p>
          <a:p>
            <a:pPr algn="l">
              <a:lnSpc>
                <a:spcPts val="3360"/>
              </a:lnSpc>
              <a:spcBef>
                <a:spcPct val="0"/>
              </a:spcBef>
            </a:pPr>
            <a:r>
              <a:rPr lang="en-US" sz="2400">
                <a:solidFill>
                  <a:srgbClr val="000000"/>
                </a:solidFill>
                <a:latin typeface="Aileron"/>
                <a:ea typeface="Aileron"/>
                <a:cs typeface="Aileron"/>
                <a:sym typeface="Aileron"/>
              </a:rPr>
              <a:t>Vậy chỉ có EK và CK là 2 khóa của Q </a:t>
            </a:r>
          </a:p>
          <a:p>
            <a:pPr algn="l">
              <a:lnSpc>
                <a:spcPts val="3360"/>
              </a:lnSpc>
              <a:spcBef>
                <a:spcPct val="0"/>
              </a:spcBef>
            </a:pPr>
          </a:p>
        </p:txBody>
      </p:sp>
      <p:sp>
        <p:nvSpPr>
          <p:cNvPr name="TextBox 13" id="13"/>
          <p:cNvSpPr txBox="true"/>
          <p:nvPr/>
        </p:nvSpPr>
        <p:spPr>
          <a:xfrm rot="0">
            <a:off x="691798" y="96964"/>
            <a:ext cx="9273501"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a:t>
            </a:r>
            <a:r>
              <a:rPr lang="en-US" b="true" sz="4400">
                <a:solidFill>
                  <a:srgbClr val="004AAD"/>
                </a:solidFill>
                <a:latin typeface="Aileron Bold"/>
                <a:ea typeface="Aileron Bold"/>
                <a:cs typeface="Aileron Bold"/>
                <a:sym typeface="Aileron Bold"/>
              </a:rPr>
              <a:t>- 23674111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931179" y="4934250"/>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6347233" y="3197408"/>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056240" y="3178358"/>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994615" y="3222976"/>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94817" y="4705232"/>
            <a:ext cx="3353620" cy="5894830"/>
            <a:chOff x="0" y="0"/>
            <a:chExt cx="883258" cy="1552548"/>
          </a:xfrm>
        </p:grpSpPr>
        <p:sp>
          <p:nvSpPr>
            <p:cNvPr name="Freeform 13" id="1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4" id="1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5" id="15"/>
          <p:cNvSpPr/>
          <p:nvPr/>
        </p:nvSpPr>
        <p:spPr>
          <a:xfrm flipH="false" flipV="false" rot="5400000">
            <a:off x="6674014"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013571" y="3970828"/>
            <a:ext cx="7710675"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Yêu cầu </a:t>
            </a:r>
          </a:p>
        </p:txBody>
      </p:sp>
      <p:sp>
        <p:nvSpPr>
          <p:cNvPr name="Freeform 17" id="17"/>
          <p:cNvSpPr/>
          <p:nvPr/>
        </p:nvSpPr>
        <p:spPr>
          <a:xfrm flipH="false" flipV="false" rot="5400000">
            <a:off x="11383021" y="350514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5321397" y="354975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08852" y="5306434"/>
            <a:ext cx="18744469" cy="3685576"/>
          </a:xfrm>
          <a:prstGeom prst="rect">
            <a:avLst/>
          </a:prstGeom>
        </p:spPr>
        <p:txBody>
          <a:bodyPr anchor="t" rtlCol="false" tIns="0" lIns="0" bIns="0" rIns="0">
            <a:spAutoFit/>
          </a:bodyPr>
          <a:lstStyle/>
          <a:p>
            <a:pPr algn="l">
              <a:lnSpc>
                <a:spcPts val="4212"/>
              </a:lnSpc>
              <a:spcBef>
                <a:spcPct val="0"/>
              </a:spcBef>
            </a:pPr>
            <a:r>
              <a:rPr lang="en-US" b="true" sz="3009">
                <a:solidFill>
                  <a:srgbClr val="0E2F5F"/>
                </a:solidFill>
                <a:latin typeface="Aileron Bold"/>
                <a:ea typeface="Aileron Bold"/>
                <a:cs typeface="Aileron Bold"/>
                <a:sym typeface="Aileron Bold"/>
              </a:rPr>
              <a:t>1.Lược đồ ER: vẽ tay (chụp thành f</a:t>
            </a:r>
            <a:r>
              <a:rPr lang="en-US" b="true" sz="3009">
                <a:solidFill>
                  <a:srgbClr val="0E2F5F"/>
                </a:solidFill>
                <a:latin typeface="Aileron Bold"/>
                <a:ea typeface="Aileron Bold"/>
                <a:cs typeface="Aileron Bold"/>
                <a:sym typeface="Aileron Bold"/>
              </a:rPr>
              <a:t>ile pdf) or dùng phần mềm (visio ; word, .. hoặc trực tuyến) – gợi ý cụm từ tìm kiếm : Công cụ vẽ ER)</a:t>
            </a:r>
          </a:p>
          <a:p>
            <a:pPr algn="l">
              <a:lnSpc>
                <a:spcPts val="4212"/>
              </a:lnSpc>
              <a:spcBef>
                <a:spcPct val="0"/>
              </a:spcBef>
            </a:pPr>
            <a:r>
              <a:rPr lang="en-US" b="true" sz="3009">
                <a:solidFill>
                  <a:srgbClr val="0E2F5F"/>
                </a:solidFill>
                <a:latin typeface="Aileron Bold"/>
                <a:ea typeface="Aileron Bold"/>
                <a:cs typeface="Aileron Bold"/>
                <a:sym typeface="Aileron Bold"/>
              </a:rPr>
              <a:t>2.Chuyển đổi sang lược đồ quan hệ.</a:t>
            </a:r>
          </a:p>
          <a:p>
            <a:pPr algn="l">
              <a:lnSpc>
                <a:spcPts val="4212"/>
              </a:lnSpc>
              <a:spcBef>
                <a:spcPct val="0"/>
              </a:spcBef>
            </a:pPr>
            <a:r>
              <a:rPr lang="en-US" b="true" sz="3009">
                <a:solidFill>
                  <a:srgbClr val="0E2F5F"/>
                </a:solidFill>
                <a:latin typeface="Aileron Bold"/>
                <a:ea typeface="Aileron Bold"/>
                <a:cs typeface="Aileron Bold"/>
                <a:sym typeface="Aileron Bold"/>
              </a:rPr>
              <a:t>3.Cài đặt CSDL - Tạo database trên SSMS, nhập dữ liệu (tự nghĩ ra mỗi bảng ít nhất 5 dòng): toàn bộ dùng lệnh SQL và nộp file database (file backup)</a:t>
            </a:r>
          </a:p>
          <a:p>
            <a:pPr algn="l">
              <a:lnSpc>
                <a:spcPts val="4212"/>
              </a:lnSpc>
              <a:spcBef>
                <a:spcPct val="0"/>
              </a:spcBef>
            </a:pPr>
            <a:r>
              <a:rPr lang="en-US" b="true" sz="3009">
                <a:solidFill>
                  <a:srgbClr val="0E2F5F"/>
                </a:solidFill>
                <a:latin typeface="Aileron Bold"/>
                <a:ea typeface="Aileron Bold"/>
                <a:cs typeface="Aileron Bold"/>
                <a:sym typeface="Aileron Bold"/>
              </a:rPr>
              <a:t>4.Tự cho câu hỏi và trả lời: 12 câu (2 truy vấn kết nối nhiều bảng, 2 update, 2 delete, 2 group by, 2 sub query, 2 câu bất kì) </a:t>
            </a:r>
          </a:p>
        </p:txBody>
      </p:sp>
      <p:grpSp>
        <p:nvGrpSpPr>
          <p:cNvPr name="Group 22" id="22"/>
          <p:cNvGrpSpPr/>
          <p:nvPr/>
        </p:nvGrpSpPr>
        <p:grpSpPr>
          <a:xfrm rot="0">
            <a:off x="1521505" y="3222976"/>
            <a:ext cx="1043351" cy="10433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5400000">
            <a:off x="1803669" y="3460522"/>
            <a:ext cx="479024" cy="479024"/>
          </a:xfrm>
          <a:custGeom>
            <a:avLst/>
            <a:gdLst/>
            <a:ahLst/>
            <a:cxnLst/>
            <a:rect r="r" b="b" t="t" l="l"/>
            <a:pathLst>
              <a:path h="479024" w="479024">
                <a:moveTo>
                  <a:pt x="0" y="0"/>
                </a:moveTo>
                <a:lnTo>
                  <a:pt x="479024" y="0"/>
                </a:lnTo>
                <a:lnTo>
                  <a:pt x="479024" y="479024"/>
                </a:lnTo>
                <a:lnTo>
                  <a:pt x="0" y="479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51999" cy="8229600"/>
            <a:chOff x="0" y="0"/>
            <a:chExt cx="1725629" cy="2167467"/>
          </a:xfrm>
        </p:grpSpPr>
        <p:sp>
          <p:nvSpPr>
            <p:cNvPr name="Freeform 3" id="3"/>
            <p:cNvSpPr/>
            <p:nvPr/>
          </p:nvSpPr>
          <p:spPr>
            <a:xfrm flipH="false" flipV="false" rot="0">
              <a:off x="0" y="0"/>
              <a:ext cx="1725630" cy="2167467"/>
            </a:xfrm>
            <a:custGeom>
              <a:avLst/>
              <a:gdLst/>
              <a:ahLst/>
              <a:cxnLst/>
              <a:rect r="r" b="b" t="t" l="l"/>
              <a:pathLst>
                <a:path h="2167467" w="1725630">
                  <a:moveTo>
                    <a:pt x="69715" y="0"/>
                  </a:moveTo>
                  <a:lnTo>
                    <a:pt x="1655914" y="0"/>
                  </a:lnTo>
                  <a:cubicBezTo>
                    <a:pt x="1694417" y="0"/>
                    <a:pt x="1725630" y="31213"/>
                    <a:pt x="1725630" y="69715"/>
                  </a:cubicBezTo>
                  <a:lnTo>
                    <a:pt x="1725630" y="2097752"/>
                  </a:lnTo>
                  <a:cubicBezTo>
                    <a:pt x="1725630" y="2136254"/>
                    <a:pt x="1694417" y="2167467"/>
                    <a:pt x="1655914" y="2167467"/>
                  </a:cubicBezTo>
                  <a:lnTo>
                    <a:pt x="69715" y="2167467"/>
                  </a:lnTo>
                  <a:cubicBezTo>
                    <a:pt x="31213" y="2167467"/>
                    <a:pt x="0" y="2136254"/>
                    <a:pt x="0" y="2097752"/>
                  </a:cubicBezTo>
                  <a:lnTo>
                    <a:pt x="0" y="69715"/>
                  </a:lnTo>
                  <a:cubicBezTo>
                    <a:pt x="0" y="31213"/>
                    <a:pt x="31213" y="0"/>
                    <a:pt x="69715" y="0"/>
                  </a:cubicBezTo>
                  <a:close/>
                </a:path>
              </a:pathLst>
            </a:custGeom>
            <a:solidFill>
              <a:srgbClr val="E1EDFC"/>
            </a:solidFill>
            <a:ln cap="rnd">
              <a:noFill/>
              <a:prstDash val="solid"/>
              <a:round/>
            </a:ln>
          </p:spPr>
        </p:sp>
        <p:sp>
          <p:nvSpPr>
            <p:cNvPr name="TextBox 4" id="4"/>
            <p:cNvSpPr txBox="true"/>
            <p:nvPr/>
          </p:nvSpPr>
          <p:spPr>
            <a:xfrm>
              <a:off x="0" y="-47625"/>
              <a:ext cx="1725629"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0" y="317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7156453" y="1254189"/>
            <a:ext cx="8377238" cy="8052748"/>
          </a:xfrm>
          <a:prstGeom prst="rect">
            <a:avLst/>
          </a:prstGeom>
        </p:spPr>
        <p:txBody>
          <a:bodyPr anchor="t" rtlCol="false" tIns="0" lIns="0" bIns="0" rIns="0">
            <a:spAutoFit/>
          </a:bodyPr>
          <a:lstStyle/>
          <a:p>
            <a:pPr algn="just">
              <a:lnSpc>
                <a:spcPts val="4042"/>
              </a:lnSpc>
            </a:pPr>
          </a:p>
          <a:p>
            <a:pPr algn="just">
              <a:lnSpc>
                <a:spcPts val="4042"/>
              </a:lnSpc>
            </a:pPr>
            <a:r>
              <a:rPr lang="en-US" sz="2887">
                <a:solidFill>
                  <a:srgbClr val="000000"/>
                </a:solidFill>
                <a:latin typeface="Aileron"/>
                <a:ea typeface="Aileron"/>
                <a:cs typeface="Aileron"/>
                <a:sym typeface="Aileron"/>
              </a:rPr>
              <a:t>a) Tính bao đóng D⁺, SD⁺, SI⁺ </a:t>
            </a:r>
          </a:p>
          <a:p>
            <a:pPr algn="just">
              <a:lnSpc>
                <a:spcPts val="4042"/>
              </a:lnSpc>
            </a:pPr>
            <a:r>
              <a:rPr lang="en-US" sz="2887">
                <a:solidFill>
                  <a:srgbClr val="000000"/>
                </a:solidFill>
                <a:latin typeface="Aileron"/>
                <a:ea typeface="Aileron"/>
                <a:cs typeface="Aileron"/>
                <a:sym typeface="Aileron"/>
              </a:rPr>
              <a:t> D⁺ :</a:t>
            </a:r>
          </a:p>
          <a:p>
            <a:pPr algn="just">
              <a:lnSpc>
                <a:spcPts val="4042"/>
              </a:lnSpc>
            </a:pPr>
            <a:r>
              <a:rPr lang="en-US" sz="2887">
                <a:solidFill>
                  <a:srgbClr val="000000"/>
                </a:solidFill>
                <a:latin typeface="Aileron"/>
                <a:ea typeface="Aileron"/>
                <a:cs typeface="Aileron"/>
                <a:sym typeface="Aileron"/>
              </a:rPr>
              <a:t> - Ban đầu : D⁺ = D</a:t>
            </a:r>
          </a:p>
          <a:p>
            <a:pPr algn="just">
              <a:lnSpc>
                <a:spcPts val="4042"/>
              </a:lnSpc>
            </a:pPr>
            <a:r>
              <a:rPr lang="en-US" sz="2887">
                <a:solidFill>
                  <a:srgbClr val="000000"/>
                </a:solidFill>
                <a:latin typeface="Aileron"/>
                <a:ea typeface="Aileron"/>
                <a:cs typeface="Aileron"/>
                <a:sym typeface="Aileron"/>
              </a:rPr>
              <a:t> - Theo f₃ : D→ M , ta thêm được M vào bao đóng.</a:t>
            </a:r>
          </a:p>
          <a:p>
            <a:pPr algn="just">
              <a:lnSpc>
                <a:spcPts val="4042"/>
              </a:lnSpc>
            </a:pPr>
            <a:r>
              <a:rPr lang="en-US" sz="2887">
                <a:solidFill>
                  <a:srgbClr val="000000"/>
                </a:solidFill>
                <a:latin typeface="Aileron"/>
                <a:ea typeface="Aileron"/>
                <a:cs typeface="Aileron"/>
                <a:sym typeface="Aileron"/>
              </a:rPr>
              <a:t> =&gt; D⁺ = D,M</a:t>
            </a:r>
          </a:p>
          <a:p>
            <a:pPr algn="just">
              <a:lnSpc>
                <a:spcPts val="4042"/>
              </a:lnSpc>
            </a:pPr>
            <a:r>
              <a:rPr lang="en-US" sz="2887">
                <a:solidFill>
                  <a:srgbClr val="000000"/>
                </a:solidFill>
                <a:latin typeface="Aileron"/>
                <a:ea typeface="Aileron"/>
                <a:cs typeface="Aileron"/>
                <a:sym typeface="Aileron"/>
              </a:rPr>
              <a:t> SD⁺ :</a:t>
            </a:r>
          </a:p>
          <a:p>
            <a:pPr algn="just">
              <a:lnSpc>
                <a:spcPts val="4042"/>
              </a:lnSpc>
            </a:pPr>
            <a:r>
              <a:rPr lang="en-US" sz="2887">
                <a:solidFill>
                  <a:srgbClr val="000000"/>
                </a:solidFill>
                <a:latin typeface="Aileron"/>
                <a:ea typeface="Aileron"/>
                <a:cs typeface="Aileron"/>
                <a:sym typeface="Aileron"/>
              </a:rPr>
              <a:t> - Ban đầu : SD⁺ = S,D.</a:t>
            </a:r>
          </a:p>
          <a:p>
            <a:pPr algn="just">
              <a:lnSpc>
                <a:spcPts val="4042"/>
              </a:lnSpc>
            </a:pPr>
            <a:r>
              <a:rPr lang="en-US" sz="2887">
                <a:solidFill>
                  <a:srgbClr val="000000"/>
                </a:solidFill>
                <a:latin typeface="Aileron"/>
                <a:ea typeface="Aileron"/>
                <a:cs typeface="Aileron"/>
                <a:sym typeface="Aileron"/>
              </a:rPr>
              <a:t> -Theo f₂ : SD→ M, ta thêm được M vào bao đóng.</a:t>
            </a:r>
          </a:p>
          <a:p>
            <a:pPr algn="just">
              <a:lnSpc>
                <a:spcPts val="4042"/>
              </a:lnSpc>
            </a:pPr>
            <a:r>
              <a:rPr lang="en-US" sz="2887">
                <a:solidFill>
                  <a:srgbClr val="000000"/>
                </a:solidFill>
                <a:latin typeface="Aileron"/>
                <a:ea typeface="Aileron"/>
                <a:cs typeface="Aileron"/>
                <a:sym typeface="Aileron"/>
              </a:rPr>
              <a:t> =&gt; SD⁺ = S,D,M.</a:t>
            </a:r>
          </a:p>
          <a:p>
            <a:pPr algn="just">
              <a:lnSpc>
                <a:spcPts val="4042"/>
              </a:lnSpc>
            </a:pPr>
            <a:r>
              <a:rPr lang="en-US" sz="2887">
                <a:solidFill>
                  <a:srgbClr val="000000"/>
                </a:solidFill>
                <a:latin typeface="Aileron"/>
                <a:ea typeface="Aileron"/>
                <a:cs typeface="Aileron"/>
                <a:sym typeface="Aileron"/>
              </a:rPr>
              <a:t> SI⁺ :</a:t>
            </a:r>
          </a:p>
          <a:p>
            <a:pPr algn="just">
              <a:lnSpc>
                <a:spcPts val="4042"/>
              </a:lnSpc>
            </a:pPr>
            <a:r>
              <a:rPr lang="en-US" sz="2887">
                <a:solidFill>
                  <a:srgbClr val="000000"/>
                </a:solidFill>
                <a:latin typeface="Aileron"/>
                <a:ea typeface="Aileron"/>
                <a:cs typeface="Aileron"/>
                <a:sym typeface="Aileron"/>
              </a:rPr>
              <a:t> - Ban đầu : SI⁺ = S,I.</a:t>
            </a:r>
          </a:p>
          <a:p>
            <a:pPr algn="just">
              <a:lnSpc>
                <a:spcPts val="4042"/>
              </a:lnSpc>
            </a:pPr>
            <a:r>
              <a:rPr lang="en-US" sz="2887">
                <a:solidFill>
                  <a:srgbClr val="000000"/>
                </a:solidFill>
                <a:latin typeface="Aileron"/>
                <a:ea typeface="Aileron"/>
                <a:cs typeface="Aileron"/>
                <a:sym typeface="Aileron"/>
              </a:rPr>
              <a:t> -Theof₁ : SI → DM ta thêm được D,M vào bao đóng.</a:t>
            </a:r>
          </a:p>
          <a:p>
            <a:pPr algn="just">
              <a:lnSpc>
                <a:spcPts val="4042"/>
              </a:lnSpc>
            </a:pPr>
            <a:r>
              <a:rPr lang="en-US" sz="2887">
                <a:solidFill>
                  <a:srgbClr val="000000"/>
                </a:solidFill>
                <a:latin typeface="Aileron"/>
                <a:ea typeface="Aileron"/>
                <a:cs typeface="Aileron"/>
                <a:sym typeface="Aileron"/>
              </a:rPr>
              <a:t> =&gt; SI⁺ = S,I,D,M.</a:t>
            </a:r>
          </a:p>
          <a:p>
            <a:pPr algn="just">
              <a:lnSpc>
                <a:spcPts val="4042"/>
              </a:lnSpc>
            </a:pPr>
            <a:r>
              <a:rPr lang="en-US" sz="2887">
                <a:solidFill>
                  <a:srgbClr val="000000"/>
                </a:solidFill>
                <a:latin typeface="Aileron"/>
                <a:ea typeface="Aileron"/>
                <a:cs typeface="Aileron"/>
                <a:sym typeface="Aileron"/>
              </a:rPr>
              <a:t> → SI⁺ = toàn bộ thuộc tính của Q ⇒ SI là một khóa.</a:t>
            </a:r>
          </a:p>
          <a:p>
            <a:pPr algn="ctr">
              <a:lnSpc>
                <a:spcPts val="3902"/>
              </a:lnSpc>
            </a:pPr>
          </a:p>
        </p:txBody>
      </p:sp>
      <p:sp>
        <p:nvSpPr>
          <p:cNvPr name="TextBox 13" id="13"/>
          <p:cNvSpPr txBox="true"/>
          <p:nvPr/>
        </p:nvSpPr>
        <p:spPr>
          <a:xfrm rot="0">
            <a:off x="317131"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821016" y="2091495"/>
            <a:ext cx="12504734" cy="5315835"/>
          </a:xfrm>
          <a:prstGeom prst="rect">
            <a:avLst/>
          </a:prstGeom>
        </p:spPr>
        <p:txBody>
          <a:bodyPr anchor="t" rtlCol="false" tIns="0" lIns="0" bIns="0" rIns="0">
            <a:spAutoFit/>
          </a:bodyPr>
          <a:lstStyle/>
          <a:p>
            <a:pPr algn="just">
              <a:lnSpc>
                <a:spcPts val="3941"/>
              </a:lnSpc>
            </a:pPr>
            <a:r>
              <a:rPr lang="en-US" sz="2815">
                <a:solidFill>
                  <a:srgbClr val="000000"/>
                </a:solidFill>
                <a:latin typeface="Aileron"/>
                <a:ea typeface="Aileron"/>
                <a:cs typeface="Aileron"/>
                <a:sym typeface="Aileron"/>
              </a:rPr>
              <a:t>b)</a:t>
            </a:r>
            <a:r>
              <a:rPr lang="en-US" sz="2815">
                <a:solidFill>
                  <a:srgbClr val="000000"/>
                </a:solidFill>
                <a:latin typeface="Aileron"/>
                <a:ea typeface="Aileron"/>
                <a:cs typeface="Aileron"/>
                <a:sym typeface="Aileron"/>
              </a:rPr>
              <a:t>Tìm tất cả các khóa của Q.</a:t>
            </a:r>
          </a:p>
          <a:p>
            <a:pPr algn="just">
              <a:lnSpc>
                <a:spcPts val="3941"/>
              </a:lnSpc>
            </a:pPr>
            <a:r>
              <a:rPr lang="en-US" sz="2815">
                <a:solidFill>
                  <a:srgbClr val="000000"/>
                </a:solidFill>
                <a:latin typeface="Aileron"/>
                <a:ea typeface="Aileron"/>
                <a:cs typeface="Aileron"/>
                <a:sym typeface="Aileron"/>
              </a:rPr>
              <a:t> Từ bao đóng SI⁺ = {S, I, D, M}, ta thấy SI là một khóa. </a:t>
            </a:r>
          </a:p>
          <a:p>
            <a:pPr algn="just">
              <a:lnSpc>
                <a:spcPts val="3941"/>
              </a:lnSpc>
            </a:pPr>
            <a:r>
              <a:rPr lang="en-US" sz="2815">
                <a:solidFill>
                  <a:srgbClr val="000000"/>
                </a:solidFill>
                <a:latin typeface="Aileron"/>
                <a:ea typeface="Aileron"/>
                <a:cs typeface="Aileron"/>
                <a:sym typeface="Aileron"/>
              </a:rPr>
              <a:t>S⁺ = {S} </a:t>
            </a:r>
          </a:p>
          <a:p>
            <a:pPr algn="just">
              <a:lnSpc>
                <a:spcPts val="3941"/>
              </a:lnSpc>
            </a:pPr>
            <a:r>
              <a:rPr lang="en-US" sz="2815">
                <a:solidFill>
                  <a:srgbClr val="000000"/>
                </a:solidFill>
                <a:latin typeface="Aileron"/>
                <a:ea typeface="Aileron"/>
                <a:cs typeface="Aileron"/>
                <a:sym typeface="Aileron"/>
              </a:rPr>
              <a:t>I⁺ = {I} </a:t>
            </a:r>
          </a:p>
          <a:p>
            <a:pPr algn="just">
              <a:lnSpc>
                <a:spcPts val="3941"/>
              </a:lnSpc>
            </a:pPr>
            <a:r>
              <a:rPr lang="en-US" sz="2815">
                <a:solidFill>
                  <a:srgbClr val="000000"/>
                </a:solidFill>
                <a:latin typeface="Aileron"/>
                <a:ea typeface="Aileron"/>
                <a:cs typeface="Aileron"/>
                <a:sym typeface="Aileron"/>
              </a:rPr>
              <a:t>D⁺ = {D, M}</a:t>
            </a:r>
          </a:p>
          <a:p>
            <a:pPr algn="just">
              <a:lnSpc>
                <a:spcPts val="3941"/>
              </a:lnSpc>
            </a:pPr>
            <a:r>
              <a:rPr lang="en-US" sz="2815">
                <a:solidFill>
                  <a:srgbClr val="000000"/>
                </a:solidFill>
                <a:latin typeface="Aileron"/>
                <a:ea typeface="Aileron"/>
                <a:cs typeface="Aileron"/>
                <a:sym typeface="Aileron"/>
              </a:rPr>
              <a:t>ID⁺ = {I, D, M} → thiếu S</a:t>
            </a:r>
          </a:p>
          <a:p>
            <a:pPr algn="just">
              <a:lnSpc>
                <a:spcPts val="3941"/>
              </a:lnSpc>
            </a:pPr>
            <a:r>
              <a:rPr lang="en-US" sz="2815">
                <a:solidFill>
                  <a:srgbClr val="000000"/>
                </a:solidFill>
                <a:latin typeface="Aileron"/>
                <a:ea typeface="Aileron"/>
                <a:cs typeface="Aileron"/>
                <a:sym typeface="Aileron"/>
              </a:rPr>
              <a:t>SD⁺ = {S, D, M} → thiếu I</a:t>
            </a:r>
          </a:p>
          <a:p>
            <a:pPr algn="just">
              <a:lnSpc>
                <a:spcPts val="3941"/>
              </a:lnSpc>
            </a:pPr>
            <a:r>
              <a:rPr lang="en-US" sz="2815">
                <a:solidFill>
                  <a:srgbClr val="000000"/>
                </a:solidFill>
                <a:latin typeface="Aileron"/>
                <a:ea typeface="Aileron"/>
                <a:cs typeface="Aileron"/>
                <a:sym typeface="Aileron"/>
              </a:rPr>
              <a:t>IS⁺ = {I, S} → chính là SI</a:t>
            </a:r>
          </a:p>
          <a:p>
            <a:pPr algn="just">
              <a:lnSpc>
                <a:spcPts val="3941"/>
              </a:lnSpc>
            </a:pPr>
            <a:r>
              <a:rPr lang="en-US" sz="2815">
                <a:solidFill>
                  <a:srgbClr val="000000"/>
                </a:solidFill>
                <a:latin typeface="Aileron"/>
                <a:ea typeface="Aileron"/>
                <a:cs typeface="Aileron"/>
                <a:sym typeface="Aileron"/>
              </a:rPr>
              <a:t> Không có tập nào nhỏ hơn SI sinh toàn bộ thuộc tính → SI là khóa duy nhất.</a:t>
            </a:r>
          </a:p>
          <a:p>
            <a:pPr algn="ctr">
              <a:lnSpc>
                <a:spcPts val="2261"/>
              </a:lnSpc>
            </a:pPr>
          </a:p>
          <a:p>
            <a:pPr algn="ctr">
              <a:lnSpc>
                <a:spcPts val="2261"/>
              </a:lnSpc>
            </a:pP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152400" y="3316665"/>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270" y="1091567"/>
            <a:ext cx="6617990" cy="8229600"/>
            <a:chOff x="0" y="0"/>
            <a:chExt cx="1743010" cy="2167467"/>
          </a:xfrm>
        </p:grpSpPr>
        <p:sp>
          <p:nvSpPr>
            <p:cNvPr name="Freeform 3" id="3"/>
            <p:cNvSpPr/>
            <p:nvPr/>
          </p:nvSpPr>
          <p:spPr>
            <a:xfrm flipH="false" flipV="false" rot="0">
              <a:off x="0" y="0"/>
              <a:ext cx="1743010" cy="2167467"/>
            </a:xfrm>
            <a:custGeom>
              <a:avLst/>
              <a:gdLst/>
              <a:ahLst/>
              <a:cxnLst/>
              <a:rect r="r" b="b" t="t" l="l"/>
              <a:pathLst>
                <a:path h="2167467" w="1743010">
                  <a:moveTo>
                    <a:pt x="69020" y="0"/>
                  </a:moveTo>
                  <a:lnTo>
                    <a:pt x="1673990" y="0"/>
                  </a:lnTo>
                  <a:cubicBezTo>
                    <a:pt x="1692295" y="0"/>
                    <a:pt x="1709850" y="7272"/>
                    <a:pt x="1722794" y="20215"/>
                  </a:cubicBezTo>
                  <a:cubicBezTo>
                    <a:pt x="1735738" y="33159"/>
                    <a:pt x="1743010" y="50715"/>
                    <a:pt x="1743010" y="69020"/>
                  </a:cubicBezTo>
                  <a:lnTo>
                    <a:pt x="1743010" y="2098447"/>
                  </a:lnTo>
                  <a:cubicBezTo>
                    <a:pt x="1743010" y="2136566"/>
                    <a:pt x="1712108" y="2167467"/>
                    <a:pt x="1673990" y="2167467"/>
                  </a:cubicBezTo>
                  <a:lnTo>
                    <a:pt x="69020" y="2167467"/>
                  </a:lnTo>
                  <a:cubicBezTo>
                    <a:pt x="50715" y="2167467"/>
                    <a:pt x="33159" y="2160195"/>
                    <a:pt x="20215" y="2147251"/>
                  </a:cubicBezTo>
                  <a:cubicBezTo>
                    <a:pt x="7272" y="2134308"/>
                    <a:pt x="0" y="2116752"/>
                    <a:pt x="0" y="2098447"/>
                  </a:cubicBezTo>
                  <a:lnTo>
                    <a:pt x="0" y="69020"/>
                  </a:lnTo>
                  <a:cubicBezTo>
                    <a:pt x="0" y="30901"/>
                    <a:pt x="30901" y="0"/>
                    <a:pt x="69020" y="0"/>
                  </a:cubicBezTo>
                  <a:close/>
                </a:path>
              </a:pathLst>
            </a:custGeom>
            <a:solidFill>
              <a:srgbClr val="E1EDFC"/>
            </a:solidFill>
            <a:ln cap="rnd">
              <a:noFill/>
              <a:prstDash val="solid"/>
              <a:round/>
            </a:ln>
          </p:spPr>
        </p:sp>
        <p:sp>
          <p:nvSpPr>
            <p:cNvPr name="TextBox 4" id="4"/>
            <p:cNvSpPr txBox="true"/>
            <p:nvPr/>
          </p:nvSpPr>
          <p:spPr>
            <a:xfrm>
              <a:off x="0" y="-47625"/>
              <a:ext cx="1743010"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304800" y="3365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2" id="12"/>
          <p:cNvSpPr txBox="true"/>
          <p:nvPr/>
        </p:nvSpPr>
        <p:spPr>
          <a:xfrm rot="0">
            <a:off x="6398168" y="1345657"/>
            <a:ext cx="11631610" cy="9245706"/>
          </a:xfrm>
          <a:prstGeom prst="rect">
            <a:avLst/>
          </a:prstGeom>
        </p:spPr>
        <p:txBody>
          <a:bodyPr anchor="t" rtlCol="false" tIns="0" lIns="0" bIns="0" rIns="0">
            <a:spAutoFit/>
          </a:bodyPr>
          <a:lstStyle/>
          <a:p>
            <a:pPr algn="just">
              <a:lnSpc>
                <a:spcPts val="3361"/>
              </a:lnSpc>
            </a:pPr>
            <a:r>
              <a:rPr lang="en-US" sz="2400">
                <a:solidFill>
                  <a:srgbClr val="000000"/>
                </a:solidFill>
                <a:latin typeface="Aileron"/>
                <a:ea typeface="Aileron"/>
                <a:cs typeface="Aileron"/>
                <a:sym typeface="Aileron"/>
              </a:rPr>
              <a:t> c) </a:t>
            </a:r>
            <a:r>
              <a:rPr lang="en-US" sz="2400">
                <a:solidFill>
                  <a:srgbClr val="000000"/>
                </a:solidFill>
                <a:latin typeface="Aileron"/>
                <a:ea typeface="Aileron"/>
                <a:cs typeface="Aileron"/>
                <a:sym typeface="Aileron"/>
              </a:rPr>
              <a:t>Tìm phủ tối thiểu của F.</a:t>
            </a:r>
          </a:p>
          <a:p>
            <a:pPr algn="just">
              <a:lnSpc>
                <a:spcPts val="3361"/>
              </a:lnSpc>
            </a:pPr>
            <a:r>
              <a:rPr lang="en-US" sz="2400">
                <a:solidFill>
                  <a:srgbClr val="000000"/>
                </a:solidFill>
                <a:latin typeface="Aileron"/>
                <a:ea typeface="Aileron"/>
                <a:cs typeface="Aileron"/>
                <a:sym typeface="Aileron"/>
              </a:rPr>
              <a:t>Bước 1: Chuẩn hóa vế phải</a:t>
            </a:r>
          </a:p>
          <a:p>
            <a:pPr algn="just">
              <a:lnSpc>
                <a:spcPts val="3361"/>
              </a:lnSpc>
            </a:pPr>
            <a:r>
              <a:rPr lang="en-US" sz="2400">
                <a:solidFill>
                  <a:srgbClr val="000000"/>
                </a:solidFill>
                <a:latin typeface="Aileron"/>
                <a:ea typeface="Aileron"/>
                <a:cs typeface="Aileron"/>
                <a:sym typeface="Aileron"/>
              </a:rPr>
              <a:t> Tách f₁ :</a:t>
            </a:r>
          </a:p>
          <a:p>
            <a:pPr algn="just">
              <a:lnSpc>
                <a:spcPts val="3361"/>
              </a:lnSpc>
            </a:pPr>
            <a:r>
              <a:rPr lang="en-US" sz="2400">
                <a:solidFill>
                  <a:srgbClr val="000000"/>
                </a:solidFill>
                <a:latin typeface="Aileron"/>
                <a:ea typeface="Aileron"/>
                <a:cs typeface="Aileron"/>
                <a:sym typeface="Aileron"/>
              </a:rPr>
              <a:t> f₁: SI → D, SI → M</a:t>
            </a:r>
          </a:p>
          <a:p>
            <a:pPr algn="just">
              <a:lnSpc>
                <a:spcPts val="3361"/>
              </a:lnSpc>
            </a:pPr>
            <a:r>
              <a:rPr lang="en-US" sz="2400">
                <a:solidFill>
                  <a:srgbClr val="000000"/>
                </a:solidFill>
                <a:latin typeface="Aileron"/>
                <a:ea typeface="Aileron"/>
                <a:cs typeface="Aileron"/>
                <a:sym typeface="Aileron"/>
              </a:rPr>
              <a:t> F = { SI → D, SI → M, SD → M, D → M }</a:t>
            </a:r>
          </a:p>
          <a:p>
            <a:pPr algn="just">
              <a:lnSpc>
                <a:spcPts val="3361"/>
              </a:lnSpc>
            </a:pPr>
            <a:r>
              <a:rPr lang="en-US" sz="2400">
                <a:solidFill>
                  <a:srgbClr val="000000"/>
                </a:solidFill>
                <a:latin typeface="Aileron"/>
                <a:ea typeface="Aileron"/>
                <a:cs typeface="Aileron"/>
                <a:sym typeface="Aileron"/>
              </a:rPr>
              <a:t>Bước 2: Loại bỏ phụ thuộc dư thừa</a:t>
            </a:r>
          </a:p>
          <a:p>
            <a:pPr algn="just">
              <a:lnSpc>
                <a:spcPts val="3361"/>
              </a:lnSpc>
            </a:pPr>
            <a:r>
              <a:rPr lang="en-US" sz="2400">
                <a:solidFill>
                  <a:srgbClr val="000000"/>
                </a:solidFill>
                <a:latin typeface="Aileron"/>
                <a:ea typeface="Aileron"/>
                <a:cs typeface="Aileron"/>
                <a:sym typeface="Aileron"/>
              </a:rPr>
              <a:t> SI → D: Tính S⁺, I⁺ trong F'= {S,I}. S⁺, I⁺không chứa D, nên S,I không thừa</a:t>
            </a:r>
          </a:p>
          <a:p>
            <a:pPr algn="just">
              <a:lnSpc>
                <a:spcPts val="3361"/>
              </a:lnSpc>
            </a:pPr>
            <a:r>
              <a:rPr lang="en-US" sz="2400">
                <a:solidFill>
                  <a:srgbClr val="000000"/>
                </a:solidFill>
                <a:latin typeface="Aileron"/>
                <a:ea typeface="Aileron"/>
                <a:cs typeface="Aileron"/>
                <a:sym typeface="Aileron"/>
              </a:rPr>
              <a:t> Tính S⁺ trong F': S⁺,I⁺ = {S,I} . S⁺,I⁺ không chứa M, nên S,I không thừa.</a:t>
            </a:r>
          </a:p>
          <a:p>
            <a:pPr algn="just">
              <a:lnSpc>
                <a:spcPts val="3361"/>
              </a:lnSpc>
            </a:pPr>
            <a:r>
              <a:rPr lang="en-US" sz="2400">
                <a:solidFill>
                  <a:srgbClr val="000000"/>
                </a:solidFill>
                <a:latin typeface="Aileron"/>
                <a:ea typeface="Aileron"/>
                <a:cs typeface="Aileron"/>
                <a:sym typeface="Aileron"/>
              </a:rPr>
              <a:t>SD → M: D ∈ SD ⇒ SD → M suy ra từ D → M ⇒ dư thừa ⇒ loại</a:t>
            </a:r>
          </a:p>
          <a:p>
            <a:pPr algn="just">
              <a:lnSpc>
                <a:spcPts val="3361"/>
              </a:lnSpc>
            </a:pPr>
            <a:r>
              <a:rPr lang="en-US" sz="2400">
                <a:solidFill>
                  <a:srgbClr val="000000"/>
                </a:solidFill>
                <a:latin typeface="Aileron"/>
                <a:ea typeface="Aileron"/>
                <a:cs typeface="Aileron"/>
                <a:sym typeface="Aileron"/>
              </a:rPr>
              <a:t> D → M: Vế trái chỉ có một thuộc tính, không có thuộc tính thừa</a:t>
            </a:r>
          </a:p>
          <a:p>
            <a:pPr algn="just">
              <a:lnSpc>
                <a:spcPts val="3361"/>
              </a:lnSpc>
            </a:pPr>
            <a:r>
              <a:rPr lang="en-US" sz="2400">
                <a:solidFill>
                  <a:srgbClr val="000000"/>
                </a:solidFill>
                <a:latin typeface="Aileron"/>
                <a:ea typeface="Aileron"/>
                <a:cs typeface="Aileron"/>
                <a:sym typeface="Aileron"/>
              </a:rPr>
              <a:t>=&gt; { SI → D,SI → M, D → M}.</a:t>
            </a:r>
          </a:p>
          <a:p>
            <a:pPr algn="just">
              <a:lnSpc>
                <a:spcPts val="3361"/>
              </a:lnSpc>
            </a:pPr>
            <a:r>
              <a:rPr lang="en-US" sz="2400">
                <a:solidFill>
                  <a:srgbClr val="000000"/>
                </a:solidFill>
                <a:latin typeface="Aileron"/>
                <a:ea typeface="Aileron"/>
                <a:cs typeface="Aileron"/>
                <a:sym typeface="Aileron"/>
              </a:rPr>
              <a:t>Loại bỏ các phụ thuộc hàm thừa</a:t>
            </a:r>
          </a:p>
          <a:p>
            <a:pPr algn="just">
              <a:lnSpc>
                <a:spcPts val="3361"/>
              </a:lnSpc>
            </a:pPr>
            <a:r>
              <a:rPr lang="en-US" sz="2400">
                <a:solidFill>
                  <a:srgbClr val="000000"/>
                </a:solidFill>
                <a:latin typeface="Aileron"/>
                <a:ea typeface="Aileron"/>
                <a:cs typeface="Aileron"/>
                <a:sym typeface="Aileron"/>
              </a:rPr>
              <a:t>SI → D: Tính bao đóng của {SI → M, D → M} đối với SI. (SI)⁺ trong {SI → M, D → M} là {S, I, M}. Không chứa D. Vậy SI → D không thừa.</a:t>
            </a:r>
          </a:p>
          <a:p>
            <a:pPr algn="just">
              <a:lnSpc>
                <a:spcPts val="3361"/>
              </a:lnSpc>
            </a:pPr>
            <a:r>
              <a:rPr lang="en-US" sz="2400">
                <a:solidFill>
                  <a:srgbClr val="000000"/>
                </a:solidFill>
                <a:latin typeface="Aileron"/>
                <a:ea typeface="Aileron"/>
                <a:cs typeface="Aileron"/>
                <a:sym typeface="Aileron"/>
              </a:rPr>
              <a:t>SI → M: Tính bao đóng của {SI → D, D → M} đối với SI. (SI)⁺ trong {SI → D, D → M} là {S, I, D, M}. Chứa M. Vậy SI → M là thừa.</a:t>
            </a:r>
          </a:p>
          <a:p>
            <a:pPr algn="just">
              <a:lnSpc>
                <a:spcPts val="3361"/>
              </a:lnSpc>
            </a:pPr>
            <a:r>
              <a:rPr lang="en-US" sz="2400">
                <a:solidFill>
                  <a:srgbClr val="000000"/>
                </a:solidFill>
                <a:latin typeface="Aileron"/>
                <a:ea typeface="Aileron"/>
                <a:cs typeface="Aileron"/>
                <a:sym typeface="Aileron"/>
              </a:rPr>
              <a:t>D → M: Tính bao đóng của {SI → D, SI → M} đối với D. (D)⁺ trong {SI → D, SI → M} là {D}. Không chứa M. Vậy D → M không thừa.</a:t>
            </a:r>
          </a:p>
          <a:p>
            <a:pPr algn="just">
              <a:lnSpc>
                <a:spcPts val="3361"/>
              </a:lnSpc>
            </a:pPr>
          </a:p>
          <a:p>
            <a:pPr algn="just">
              <a:lnSpc>
                <a:spcPts val="3361"/>
              </a:lnSpc>
            </a:pPr>
            <a:r>
              <a:rPr lang="en-US" sz="2400">
                <a:solidFill>
                  <a:srgbClr val="000000"/>
                </a:solidFill>
                <a:latin typeface="Aileron"/>
                <a:ea typeface="Aileron"/>
                <a:cs typeface="Aileron"/>
                <a:sym typeface="Aileron"/>
              </a:rPr>
              <a:t> Phủ tối thiểu của F là {SI → D, D → M}.</a:t>
            </a:r>
          </a:p>
          <a:p>
            <a:pPr algn="just">
              <a:lnSpc>
                <a:spcPts val="2513"/>
              </a:lnSpc>
            </a:pPr>
          </a:p>
          <a:p>
            <a:pPr algn="just">
              <a:lnSpc>
                <a:spcPts val="2227"/>
              </a:lnSpc>
            </a:pPr>
          </a:p>
          <a:p>
            <a:pPr algn="just">
              <a:lnSpc>
                <a:spcPts val="2227"/>
              </a:lnSpc>
            </a:pPr>
          </a:p>
        </p:txBody>
      </p:sp>
      <p:sp>
        <p:nvSpPr>
          <p:cNvPr name="TextBox 13" id="13"/>
          <p:cNvSpPr txBox="true"/>
          <p:nvPr/>
        </p:nvSpPr>
        <p:spPr>
          <a:xfrm rot="0">
            <a:off x="551754" y="3517691"/>
            <a:ext cx="5830967" cy="2623253"/>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Aileron Bold"/>
                <a:ea typeface="Aileron Bold"/>
                <a:cs typeface="Aileron Bold"/>
                <a:sym typeface="Aileron Bold"/>
              </a:rPr>
              <a:t>Câu 6: </a:t>
            </a:r>
            <a:r>
              <a:rPr lang="en-US" b="true" sz="2472">
                <a:solidFill>
                  <a:srgbClr val="000000"/>
                </a:solidFill>
                <a:latin typeface="Aileron Bold"/>
                <a:ea typeface="Aileron Bold"/>
                <a:cs typeface="Aileron Bold"/>
                <a:sym typeface="Aileron Bold"/>
              </a:rPr>
              <a:t>Cho lược đồ quan hệ Q(S,I,D,M)</a:t>
            </a:r>
          </a:p>
          <a:p>
            <a:pPr algn="just">
              <a:lnSpc>
                <a:spcPts val="3461"/>
              </a:lnSpc>
              <a:spcBef>
                <a:spcPct val="0"/>
              </a:spcBef>
            </a:pPr>
            <a:r>
              <a:rPr lang="en-US" b="true" sz="2472">
                <a:solidFill>
                  <a:srgbClr val="000000"/>
                </a:solidFill>
                <a:latin typeface="Aileron Bold"/>
                <a:ea typeface="Aileron Bold"/>
                <a:cs typeface="Aileron Bold"/>
                <a:sym typeface="Aileron Bold"/>
              </a:rPr>
              <a:t>F = {f₁:SI → DM; f₂:SD→ M; f₃:D→ M}</a:t>
            </a:r>
          </a:p>
          <a:p>
            <a:pPr algn="just">
              <a:lnSpc>
                <a:spcPts val="3461"/>
              </a:lnSpc>
              <a:spcBef>
                <a:spcPct val="0"/>
              </a:spcBef>
            </a:pPr>
            <a:r>
              <a:rPr lang="en-US" b="true" sz="2472">
                <a:solidFill>
                  <a:srgbClr val="000000"/>
                </a:solidFill>
                <a:latin typeface="Aileron Bold"/>
                <a:ea typeface="Aileron Bold"/>
                <a:cs typeface="Aileron Bold"/>
                <a:sym typeface="Aileron Bold"/>
              </a:rPr>
              <a:t>a) Tính bao đóng D⁺, SD⁺, SI⁺</a:t>
            </a:r>
          </a:p>
          <a:p>
            <a:pPr algn="just">
              <a:lnSpc>
                <a:spcPts val="3461"/>
              </a:lnSpc>
              <a:spcBef>
                <a:spcPct val="0"/>
              </a:spcBef>
            </a:pPr>
            <a:r>
              <a:rPr lang="en-US" b="true" sz="2472">
                <a:solidFill>
                  <a:srgbClr val="000000"/>
                </a:solidFill>
                <a:latin typeface="Aileron Bold"/>
                <a:ea typeface="Aileron Bold"/>
                <a:cs typeface="Aileron Bold"/>
                <a:sym typeface="Aileron Bold"/>
              </a:rPr>
              <a:t>b) Tìm tất cả các khóa của Q</a:t>
            </a:r>
          </a:p>
          <a:p>
            <a:pPr algn="just">
              <a:lnSpc>
                <a:spcPts val="3461"/>
              </a:lnSpc>
              <a:spcBef>
                <a:spcPct val="0"/>
              </a:spcBef>
            </a:pPr>
            <a:r>
              <a:rPr lang="en-US" b="true" sz="2472">
                <a:solidFill>
                  <a:srgbClr val="000000"/>
                </a:solidFill>
                <a:latin typeface="Aileron Bold"/>
                <a:ea typeface="Aileron Bold"/>
                <a:cs typeface="Aileron Bold"/>
                <a:sym typeface="Aileron Bold"/>
              </a:rPr>
              <a:t>c) Tìm phủ tối thiểu của F</a:t>
            </a:r>
          </a:p>
          <a:p>
            <a:pPr algn="just">
              <a:lnSpc>
                <a:spcPts val="3461"/>
              </a:lnSpc>
              <a:spcBef>
                <a:spcPct val="0"/>
              </a:spcBef>
            </a:pPr>
            <a:r>
              <a:rPr lang="en-US" b="true" sz="2472">
                <a:solidFill>
                  <a:srgbClr val="000000"/>
                </a:solidFill>
                <a:latin typeface="Aileron Bold"/>
                <a:ea typeface="Aileron Bold"/>
                <a:cs typeface="Aileron Bold"/>
                <a:sym typeface="Aileron Bold"/>
              </a:rPr>
              <a:t>d) Xác định dạng chuẩn cao nhất của Q</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6541080" cy="8229600"/>
            <a:chOff x="0" y="0"/>
            <a:chExt cx="1722753" cy="2167467"/>
          </a:xfrm>
        </p:grpSpPr>
        <p:sp>
          <p:nvSpPr>
            <p:cNvPr name="Freeform 3" id="3"/>
            <p:cNvSpPr/>
            <p:nvPr/>
          </p:nvSpPr>
          <p:spPr>
            <a:xfrm flipH="false" flipV="false" rot="0">
              <a:off x="0" y="0"/>
              <a:ext cx="1722753" cy="2167467"/>
            </a:xfrm>
            <a:custGeom>
              <a:avLst/>
              <a:gdLst/>
              <a:ahLst/>
              <a:cxnLst/>
              <a:rect r="r" b="b" t="t" l="l"/>
              <a:pathLst>
                <a:path h="2167467" w="1722753">
                  <a:moveTo>
                    <a:pt x="69831" y="0"/>
                  </a:moveTo>
                  <a:lnTo>
                    <a:pt x="1652922" y="0"/>
                  </a:lnTo>
                  <a:cubicBezTo>
                    <a:pt x="1671442" y="0"/>
                    <a:pt x="1689204" y="7357"/>
                    <a:pt x="1702300" y="20453"/>
                  </a:cubicBezTo>
                  <a:cubicBezTo>
                    <a:pt x="1715396" y="33549"/>
                    <a:pt x="1722753" y="51311"/>
                    <a:pt x="1722753" y="69831"/>
                  </a:cubicBezTo>
                  <a:lnTo>
                    <a:pt x="1722753" y="2097635"/>
                  </a:lnTo>
                  <a:cubicBezTo>
                    <a:pt x="1722753" y="2116156"/>
                    <a:pt x="1715396" y="2133918"/>
                    <a:pt x="1702300" y="2147014"/>
                  </a:cubicBezTo>
                  <a:cubicBezTo>
                    <a:pt x="1689204" y="2160109"/>
                    <a:pt x="1671442" y="2167467"/>
                    <a:pt x="1652922" y="2167467"/>
                  </a:cubicBezTo>
                  <a:lnTo>
                    <a:pt x="69831" y="2167467"/>
                  </a:lnTo>
                  <a:cubicBezTo>
                    <a:pt x="51311" y="2167467"/>
                    <a:pt x="33549" y="2160109"/>
                    <a:pt x="20453" y="2147014"/>
                  </a:cubicBezTo>
                  <a:cubicBezTo>
                    <a:pt x="7357" y="2133918"/>
                    <a:pt x="0" y="2116156"/>
                    <a:pt x="0" y="2097635"/>
                  </a:cubicBezTo>
                  <a:lnTo>
                    <a:pt x="0" y="69831"/>
                  </a:lnTo>
                  <a:cubicBezTo>
                    <a:pt x="0" y="51311"/>
                    <a:pt x="7357" y="33549"/>
                    <a:pt x="20453" y="20453"/>
                  </a:cubicBezTo>
                  <a:cubicBezTo>
                    <a:pt x="33549" y="7357"/>
                    <a:pt x="51311" y="0"/>
                    <a:pt x="69831" y="0"/>
                  </a:cubicBezTo>
                  <a:close/>
                </a:path>
              </a:pathLst>
            </a:custGeom>
            <a:solidFill>
              <a:srgbClr val="E1EDFC"/>
            </a:solidFill>
            <a:ln cap="rnd">
              <a:noFill/>
              <a:prstDash val="solid"/>
              <a:round/>
            </a:ln>
          </p:spPr>
        </p:sp>
        <p:sp>
          <p:nvSpPr>
            <p:cNvPr name="TextBox 4" id="4"/>
            <p:cNvSpPr txBox="true"/>
            <p:nvPr/>
          </p:nvSpPr>
          <p:spPr>
            <a:xfrm>
              <a:off x="0" y="-47625"/>
              <a:ext cx="1722753"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1225509" y="981519"/>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561551" y="1311339"/>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6429848" y="1287655"/>
            <a:ext cx="11446278" cy="7616440"/>
          </a:xfrm>
          <a:prstGeom prst="rect">
            <a:avLst/>
          </a:prstGeom>
        </p:spPr>
        <p:txBody>
          <a:bodyPr anchor="t" rtlCol="false" tIns="0" lIns="0" bIns="0" rIns="0">
            <a:spAutoFit/>
          </a:bodyPr>
          <a:lstStyle/>
          <a:p>
            <a:pPr algn="just">
              <a:lnSpc>
                <a:spcPts val="3381"/>
              </a:lnSpc>
            </a:pPr>
            <a:r>
              <a:rPr lang="en-US" sz="2415">
                <a:solidFill>
                  <a:srgbClr val="000000"/>
                </a:solidFill>
                <a:latin typeface="Times New Roman"/>
                <a:ea typeface="Times New Roman"/>
                <a:cs typeface="Times New Roman"/>
                <a:sym typeface="Times New Roman"/>
              </a:rPr>
              <a:t> d) Xác định dạng chuẩn cao nhất của Q </a:t>
            </a:r>
          </a:p>
          <a:p>
            <a:pPr algn="just">
              <a:lnSpc>
                <a:spcPts val="3381"/>
              </a:lnSpc>
            </a:pPr>
            <a:r>
              <a:rPr lang="en-US" sz="2415">
                <a:solidFill>
                  <a:srgbClr val="000000"/>
                </a:solidFill>
                <a:latin typeface="Times New Roman"/>
                <a:ea typeface="Times New Roman"/>
                <a:cs typeface="Times New Roman"/>
                <a:sym typeface="Times New Roman"/>
              </a:rPr>
              <a:t> 1. 1NF: các thuộc tính là nguyên tố ⇒Đạt</a:t>
            </a:r>
          </a:p>
          <a:p>
            <a:pPr algn="just">
              <a:lnSpc>
                <a:spcPts val="3381"/>
              </a:lnSpc>
            </a:pPr>
            <a:r>
              <a:rPr lang="en-US" sz="2415">
                <a:solidFill>
                  <a:srgbClr val="000000"/>
                </a:solidFill>
                <a:latin typeface="Times New Roman"/>
                <a:ea typeface="Times New Roman"/>
                <a:cs typeface="Times New Roman"/>
                <a:sym typeface="Times New Roman"/>
              </a:rPr>
              <a:t> 2. 2NF: Không có phụ thuộc hàm không tầm thường từ một phần của khóa chính đến thuộc tính không khóa</a:t>
            </a:r>
          </a:p>
          <a:p>
            <a:pPr algn="just">
              <a:lnSpc>
                <a:spcPts val="3381"/>
              </a:lnSpc>
            </a:pPr>
            <a:r>
              <a:rPr lang="en-US" sz="2415">
                <a:solidFill>
                  <a:srgbClr val="000000"/>
                </a:solidFill>
                <a:latin typeface="Times New Roman"/>
                <a:ea typeface="Times New Roman"/>
                <a:cs typeface="Times New Roman"/>
                <a:sym typeface="Times New Roman"/>
              </a:rPr>
              <a:t>Khóa chính: SI</a:t>
            </a:r>
          </a:p>
          <a:p>
            <a:pPr algn="just">
              <a:lnSpc>
                <a:spcPts val="3381"/>
              </a:lnSpc>
            </a:pPr>
            <a:r>
              <a:rPr lang="en-US" sz="2415">
                <a:solidFill>
                  <a:srgbClr val="000000"/>
                </a:solidFill>
                <a:latin typeface="Times New Roman"/>
                <a:ea typeface="Times New Roman"/>
                <a:cs typeface="Times New Roman"/>
                <a:sym typeface="Times New Roman"/>
              </a:rPr>
              <a:t>f₁: SI → D ⇒ không vi phạm</a:t>
            </a:r>
          </a:p>
          <a:p>
            <a:pPr algn="just">
              <a:lnSpc>
                <a:spcPts val="3381"/>
              </a:lnSpc>
            </a:pPr>
            <a:r>
              <a:rPr lang="en-US" sz="2415">
                <a:solidFill>
                  <a:srgbClr val="000000"/>
                </a:solidFill>
                <a:latin typeface="Times New Roman"/>
                <a:ea typeface="Times New Roman"/>
                <a:cs typeface="Times New Roman"/>
                <a:sym typeface="Times New Roman"/>
              </a:rPr>
              <a:t> f₃: D → M ⇒ D không phải là phần của khóa SI ⇒ không vi phạm </a:t>
            </a:r>
          </a:p>
          <a:p>
            <a:pPr algn="just">
              <a:lnSpc>
                <a:spcPts val="3381"/>
              </a:lnSpc>
            </a:pPr>
            <a:r>
              <a:rPr lang="en-US" sz="2415">
                <a:solidFill>
                  <a:srgbClr val="000000"/>
                </a:solidFill>
                <a:latin typeface="Times New Roman"/>
                <a:ea typeface="Times New Roman"/>
                <a:cs typeface="Times New Roman"/>
                <a:sym typeface="Times New Roman"/>
              </a:rPr>
              <a:t> =&gt; Đạt</a:t>
            </a:r>
          </a:p>
          <a:p>
            <a:pPr algn="just">
              <a:lnSpc>
                <a:spcPts val="3381"/>
              </a:lnSpc>
            </a:pPr>
            <a:r>
              <a:rPr lang="en-US" sz="2415">
                <a:solidFill>
                  <a:srgbClr val="000000"/>
                </a:solidFill>
                <a:latin typeface="Times New Roman"/>
                <a:ea typeface="Times New Roman"/>
                <a:cs typeface="Times New Roman"/>
                <a:sym typeface="Times New Roman"/>
              </a:rPr>
              <a:t> 3. 3NF: Với mỗi phụ thuộc X → A, ít nhất một điều kiện đúng:</a:t>
            </a:r>
          </a:p>
          <a:p>
            <a:pPr algn="just">
              <a:lnSpc>
                <a:spcPts val="3381"/>
              </a:lnSpc>
            </a:pPr>
            <a:r>
              <a:rPr lang="en-US" sz="2415">
                <a:solidFill>
                  <a:srgbClr val="000000"/>
                </a:solidFill>
                <a:latin typeface="Times New Roman"/>
                <a:ea typeface="Times New Roman"/>
                <a:cs typeface="Times New Roman"/>
                <a:sym typeface="Times New Roman"/>
              </a:rPr>
              <a:t> A ∈ X (tầm thường)</a:t>
            </a:r>
          </a:p>
          <a:p>
            <a:pPr algn="just">
              <a:lnSpc>
                <a:spcPts val="3381"/>
              </a:lnSpc>
            </a:pPr>
            <a:r>
              <a:rPr lang="en-US" sz="2415">
                <a:solidFill>
                  <a:srgbClr val="000000"/>
                </a:solidFill>
                <a:latin typeface="Times New Roman"/>
                <a:ea typeface="Times New Roman"/>
                <a:cs typeface="Times New Roman"/>
                <a:sym typeface="Times New Roman"/>
              </a:rPr>
              <a:t> X là siêu khóa</a:t>
            </a:r>
          </a:p>
          <a:p>
            <a:pPr algn="just">
              <a:lnSpc>
                <a:spcPts val="3381"/>
              </a:lnSpc>
            </a:pPr>
            <a:r>
              <a:rPr lang="en-US" sz="2415">
                <a:solidFill>
                  <a:srgbClr val="000000"/>
                </a:solidFill>
                <a:latin typeface="Times New Roman"/>
                <a:ea typeface="Times New Roman"/>
                <a:cs typeface="Times New Roman"/>
                <a:sym typeface="Times New Roman"/>
              </a:rPr>
              <a:t> A là thuộc tính khóa</a:t>
            </a:r>
          </a:p>
          <a:p>
            <a:pPr algn="just">
              <a:lnSpc>
                <a:spcPts val="3381"/>
              </a:lnSpc>
            </a:pPr>
            <a:r>
              <a:rPr lang="en-US" sz="2415">
                <a:solidFill>
                  <a:srgbClr val="000000"/>
                </a:solidFill>
                <a:latin typeface="Times New Roman"/>
                <a:ea typeface="Times New Roman"/>
                <a:cs typeface="Times New Roman"/>
                <a:sym typeface="Times New Roman"/>
              </a:rPr>
              <a:t> Kiểm tra từng phụ thuộc</a:t>
            </a:r>
          </a:p>
          <a:p>
            <a:pPr algn="just">
              <a:lnSpc>
                <a:spcPts val="3381"/>
              </a:lnSpc>
            </a:pPr>
            <a:r>
              <a:rPr lang="en-US" sz="2415">
                <a:solidFill>
                  <a:srgbClr val="000000"/>
                </a:solidFill>
                <a:latin typeface="Times New Roman"/>
                <a:ea typeface="Times New Roman"/>
                <a:cs typeface="Times New Roman"/>
                <a:sym typeface="Times New Roman"/>
              </a:rPr>
              <a:t> SI → D =&gt; SI là một siêu khoá</a:t>
            </a:r>
          </a:p>
          <a:p>
            <a:pPr algn="just">
              <a:lnSpc>
                <a:spcPts val="3381"/>
              </a:lnSpc>
            </a:pPr>
            <a:r>
              <a:rPr lang="en-US" sz="2415">
                <a:solidFill>
                  <a:srgbClr val="000000"/>
                </a:solidFill>
                <a:latin typeface="Times New Roman"/>
                <a:ea typeface="Times New Roman"/>
                <a:cs typeface="Times New Roman"/>
                <a:sym typeface="Times New Roman"/>
              </a:rPr>
              <a:t>D → M =&gt; D,M đều không phải là siêu khoá</a:t>
            </a:r>
          </a:p>
          <a:p>
            <a:pPr algn="just">
              <a:lnSpc>
                <a:spcPts val="3381"/>
              </a:lnSpc>
            </a:pPr>
            <a:r>
              <a:rPr lang="en-US" sz="2415">
                <a:solidFill>
                  <a:srgbClr val="000000"/>
                </a:solidFill>
                <a:latin typeface="Times New Roman"/>
                <a:ea typeface="Times New Roman"/>
                <a:cs typeface="Times New Roman"/>
                <a:sym typeface="Times New Roman"/>
              </a:rPr>
              <a:t> =&gt; Vi phạm 3NF &gt; không đạt</a:t>
            </a:r>
          </a:p>
          <a:p>
            <a:pPr algn="just">
              <a:lnSpc>
                <a:spcPts val="3381"/>
              </a:lnSpc>
            </a:pPr>
            <a:r>
              <a:rPr lang="en-US" sz="2415">
                <a:solidFill>
                  <a:srgbClr val="000000"/>
                </a:solidFill>
                <a:latin typeface="Times New Roman"/>
                <a:ea typeface="Times New Roman"/>
                <a:cs typeface="Times New Roman"/>
                <a:sym typeface="Times New Roman"/>
              </a:rPr>
              <a:t> =&gt; Dạng chuẩn cao nhất: 2NF\</a:t>
            </a:r>
          </a:p>
          <a:p>
            <a:pPr algn="ctr">
              <a:lnSpc>
                <a:spcPts val="2261"/>
              </a:lnSpc>
            </a:pPr>
          </a:p>
        </p:txBody>
      </p:sp>
      <p:sp>
        <p:nvSpPr>
          <p:cNvPr name="TextBox 12" id="12"/>
          <p:cNvSpPr txBox="true"/>
          <p:nvPr/>
        </p:nvSpPr>
        <p:spPr>
          <a:xfrm rot="0">
            <a:off x="152400" y="184152"/>
            <a:ext cx="1145041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3" id="13"/>
          <p:cNvSpPr txBox="true"/>
          <p:nvPr/>
        </p:nvSpPr>
        <p:spPr>
          <a:xfrm rot="0">
            <a:off x="399354" y="3269040"/>
            <a:ext cx="5421511" cy="2670878"/>
          </a:xfrm>
          <a:prstGeom prst="rect">
            <a:avLst/>
          </a:prstGeom>
        </p:spPr>
        <p:txBody>
          <a:bodyPr anchor="t" rtlCol="false" tIns="0" lIns="0" bIns="0" rIns="0">
            <a:spAutoFit/>
          </a:bodyPr>
          <a:lstStyle/>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Câu 6: </a:t>
            </a:r>
            <a:r>
              <a:rPr lang="en-US" b="true" sz="2472">
                <a:solidFill>
                  <a:srgbClr val="000000"/>
                </a:solidFill>
                <a:latin typeface="Times New Roman Bold"/>
                <a:ea typeface="Times New Roman Bold"/>
                <a:cs typeface="Times New Roman Bold"/>
                <a:sym typeface="Times New Roman Bold"/>
              </a:rPr>
              <a:t>Cho lược đồ quan hệ Q(S,I,D,M)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F = {f₁:SI → DM; f₂:SD→ M; f₃:D→ M}</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a) Tính bao đóng D⁺, SD⁺, SI⁺</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b) Tìm tất cả các khóa của Q</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c) Tìm phủ tối thiểu của F</a:t>
            </a:r>
          </a:p>
          <a:p>
            <a:pPr algn="just">
              <a:lnSpc>
                <a:spcPts val="3461"/>
              </a:lnSpc>
              <a:spcBef>
                <a:spcPct val="0"/>
              </a:spcBef>
            </a:pPr>
            <a:r>
              <a:rPr lang="en-US" b="true" sz="2472">
                <a:solidFill>
                  <a:srgbClr val="000000"/>
                </a:solidFill>
                <a:latin typeface="Times New Roman Bold"/>
                <a:ea typeface="Times New Roman Bold"/>
                <a:cs typeface="Times New Roman Bold"/>
                <a:sym typeface="Times New Roman Bold"/>
              </a:rPr>
              <a:t>d) Xác định dạng chuẩn cao nhất của Q</a:t>
            </a:r>
          </a:p>
        </p:txBody>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6740876" cy="762026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a) Q(A, B, C, D) ; F = {CA → D; A → B}</a:t>
            </a:r>
          </a:p>
          <a:p>
            <a:pPr algn="l">
              <a:lnSpc>
                <a:spcPts val="3590"/>
              </a:lnSpc>
            </a:pPr>
            <a:r>
              <a:rPr lang="en-US" sz="2564">
                <a:solidFill>
                  <a:srgbClr val="000000"/>
                </a:solidFill>
                <a:latin typeface="Aileron"/>
                <a:ea typeface="Aileron"/>
                <a:cs typeface="Aileron"/>
                <a:sym typeface="Aileron"/>
              </a:rPr>
              <a:t>Xác định khóa chính</a:t>
            </a:r>
          </a:p>
          <a:p>
            <a:pPr algn="l">
              <a:lnSpc>
                <a:spcPts val="3590"/>
              </a:lnSpc>
            </a:pPr>
            <a:r>
              <a:rPr lang="en-US" sz="2564">
                <a:solidFill>
                  <a:srgbClr val="000000"/>
                </a:solidFill>
                <a:latin typeface="Aileron"/>
                <a:ea typeface="Aileron"/>
                <a:cs typeface="Aileron"/>
                <a:sym typeface="Aileron"/>
              </a:rPr>
              <a:t>Xét CA⁺:</a:t>
            </a:r>
          </a:p>
          <a:p>
            <a:pPr algn="l">
              <a:lnSpc>
                <a:spcPts val="3590"/>
              </a:lnSpc>
            </a:pPr>
            <a:r>
              <a:rPr lang="en-US" sz="2564">
                <a:solidFill>
                  <a:srgbClr val="000000"/>
                </a:solidFill>
                <a:latin typeface="Aileron"/>
                <a:ea typeface="Aileron"/>
                <a:cs typeface="Aileron"/>
                <a:sym typeface="Aileron"/>
              </a:rPr>
              <a:t> CA → D ⇒ thêm D</a:t>
            </a:r>
          </a:p>
          <a:p>
            <a:pPr algn="l">
              <a:lnSpc>
                <a:spcPts val="3590"/>
              </a:lnSpc>
            </a:pPr>
            <a:r>
              <a:rPr lang="en-US" sz="2564">
                <a:solidFill>
                  <a:srgbClr val="000000"/>
                </a:solidFill>
                <a:latin typeface="Aileron"/>
                <a:ea typeface="Aileron"/>
                <a:cs typeface="Aileron"/>
                <a:sym typeface="Aileron"/>
              </a:rPr>
              <a:t> A → B ⇒ thêm B</a:t>
            </a:r>
          </a:p>
          <a:p>
            <a:pPr algn="l">
              <a:lnSpc>
                <a:spcPts val="3590"/>
              </a:lnSpc>
            </a:pPr>
            <a:r>
              <a:rPr lang="en-US" sz="2564">
                <a:solidFill>
                  <a:srgbClr val="000000"/>
                </a:solidFill>
                <a:latin typeface="Aileron"/>
                <a:ea typeface="Aileron"/>
                <a:cs typeface="Aileron"/>
                <a:sym typeface="Aileron"/>
              </a:rPr>
              <a:t>   ⇒ CA⁺ = {A, B, C, D} = R</a:t>
            </a:r>
          </a:p>
          <a:p>
            <a:pPr algn="l">
              <a:lnSpc>
                <a:spcPts val="3590"/>
              </a:lnSpc>
            </a:pPr>
            <a:r>
              <a:rPr lang="en-US" sz="2564">
                <a:solidFill>
                  <a:srgbClr val="000000"/>
                </a:solidFill>
                <a:latin typeface="Aileron"/>
                <a:ea typeface="Aileron"/>
                <a:cs typeface="Aileron"/>
                <a:sym typeface="Aileron"/>
              </a:rPr>
              <a:t>   ⇒ Khóa là CA</a:t>
            </a:r>
          </a:p>
          <a:p>
            <a:pPr algn="l">
              <a:lnSpc>
                <a:spcPts val="3590"/>
              </a:lnSpc>
            </a:pPr>
            <a:r>
              <a:rPr lang="en-US" sz="2564">
                <a:solidFill>
                  <a:srgbClr val="000000"/>
                </a:solidFill>
                <a:latin typeface="Aileron"/>
                <a:ea typeface="Aileron"/>
                <a:cs typeface="Aileron"/>
                <a:sym typeface="Aileron"/>
              </a:rPr>
              <a:t> Xác định chuẩn</a:t>
            </a:r>
          </a:p>
          <a:p>
            <a:pPr algn="l">
              <a:lnSpc>
                <a:spcPts val="3590"/>
              </a:lnSpc>
              <a:spcBef>
                <a:spcPct val="0"/>
              </a:spcBef>
            </a:pPr>
            <a:r>
              <a:rPr lang="en-US" sz="2564">
                <a:solidFill>
                  <a:srgbClr val="000000"/>
                </a:solidFill>
                <a:latin typeface="Aileron"/>
                <a:ea typeface="Aileron"/>
                <a:cs typeface="Aileron"/>
                <a:sym typeface="Aileron"/>
              </a:rPr>
              <a:t>CA → D là phụ thu</a:t>
            </a:r>
            <a:r>
              <a:rPr lang="en-US" sz="2564">
                <a:solidFill>
                  <a:srgbClr val="000000"/>
                </a:solidFill>
                <a:latin typeface="Aileron"/>
                <a:ea typeface="Aileron"/>
                <a:cs typeface="Aileron"/>
                <a:sym typeface="Aileron"/>
              </a:rPr>
              <a:t>ộc đầy đủ</a:t>
            </a:r>
          </a:p>
          <a:p>
            <a:pPr algn="l">
              <a:lnSpc>
                <a:spcPts val="3590"/>
              </a:lnSpc>
              <a:spcBef>
                <a:spcPct val="0"/>
              </a:spcBef>
            </a:pPr>
            <a:r>
              <a:rPr lang="en-US" sz="2564">
                <a:solidFill>
                  <a:srgbClr val="000000"/>
                </a:solidFill>
                <a:latin typeface="Aileron"/>
                <a:ea typeface="Aileron"/>
                <a:cs typeface="Aileron"/>
                <a:sym typeface="Aileron"/>
              </a:rPr>
              <a:t>A → B là phụ thuộc không đầy đủ (A ⊂ CA)</a:t>
            </a:r>
          </a:p>
          <a:p>
            <a:pPr algn="l">
              <a:lnSpc>
                <a:spcPts val="3590"/>
              </a:lnSpc>
              <a:spcBef>
                <a:spcPct val="0"/>
              </a:spcBef>
            </a:pPr>
            <a:r>
              <a:rPr lang="en-US" sz="2564">
                <a:solidFill>
                  <a:srgbClr val="000000"/>
                </a:solidFill>
                <a:latin typeface="Aileron"/>
                <a:ea typeface="Aileron"/>
                <a:cs typeface="Aileron"/>
                <a:sym typeface="Aileron"/>
              </a:rPr>
              <a:t> ⇒ Vi phạm 2NF</a:t>
            </a:r>
          </a:p>
          <a:p>
            <a:pPr algn="l">
              <a:lnSpc>
                <a:spcPts val="3590"/>
              </a:lnSpc>
              <a:spcBef>
                <a:spcPct val="0"/>
              </a:spcBef>
            </a:pPr>
            <a:r>
              <a:rPr lang="en-US" sz="2564">
                <a:solidFill>
                  <a:srgbClr val="000000"/>
                </a:solidFill>
                <a:latin typeface="Aileron"/>
                <a:ea typeface="Aileron"/>
                <a:cs typeface="Aileron"/>
                <a:sym typeface="Aileron"/>
              </a:rPr>
              <a:t>Phân tách về 3NF</a:t>
            </a:r>
          </a:p>
          <a:p>
            <a:pPr algn="l">
              <a:lnSpc>
                <a:spcPts val="3590"/>
              </a:lnSpc>
              <a:spcBef>
                <a:spcPct val="0"/>
              </a:spcBef>
            </a:pPr>
            <a:r>
              <a:rPr lang="en-US" sz="2564">
                <a:solidFill>
                  <a:srgbClr val="000000"/>
                </a:solidFill>
                <a:latin typeface="Aileron"/>
                <a:ea typeface="Aileron"/>
                <a:cs typeface="Aileron"/>
                <a:sym typeface="Aileron"/>
              </a:rPr>
              <a:t> R1(A, B) với A → B</a:t>
            </a:r>
          </a:p>
          <a:p>
            <a:pPr algn="l">
              <a:lnSpc>
                <a:spcPts val="3590"/>
              </a:lnSpc>
              <a:spcBef>
                <a:spcPct val="0"/>
              </a:spcBef>
            </a:pPr>
            <a:r>
              <a:rPr lang="en-US" sz="2564">
                <a:solidFill>
                  <a:srgbClr val="000000"/>
                </a:solidFill>
                <a:latin typeface="Aileron"/>
                <a:ea typeface="Aileron"/>
                <a:cs typeface="Aileron"/>
                <a:sym typeface="Aileron"/>
              </a:rPr>
              <a:t> R2(C, A, D) với CA → D</a:t>
            </a:r>
          </a:p>
          <a:p>
            <a:pPr algn="l">
              <a:lnSpc>
                <a:spcPts val="3590"/>
              </a:lnSpc>
              <a:spcBef>
                <a:spcPct val="0"/>
              </a:spcBef>
            </a:pPr>
            <a:r>
              <a:rPr lang="en-US" sz="2564">
                <a:solidFill>
                  <a:srgbClr val="000000"/>
                </a:solidFill>
                <a:latin typeface="Aileron"/>
                <a:ea typeface="Aileron"/>
                <a:cs typeface="Aileron"/>
                <a:sym typeface="Aileron"/>
              </a:rPr>
              <a:t> → Mỗi lược đồ đều có khóa riêng</a:t>
            </a:r>
          </a:p>
          <a:p>
            <a:pPr algn="l">
              <a:lnSpc>
                <a:spcPts val="3590"/>
              </a:lnSpc>
              <a:spcBef>
                <a:spcPct val="0"/>
              </a:spcBef>
            </a:pPr>
            <a:r>
              <a:rPr lang="en-US" sz="2564">
                <a:solidFill>
                  <a:srgbClr val="000000"/>
                </a:solidFill>
                <a:latin typeface="Aileron"/>
                <a:ea typeface="Aileron"/>
                <a:cs typeface="Aileron"/>
                <a:sym typeface="Aileron"/>
              </a:rPr>
              <a:t> ⇒ Đạt 3NF</a:t>
            </a:r>
          </a:p>
          <a:p>
            <a:pPr algn="l">
              <a:lnSpc>
                <a:spcPts val="3590"/>
              </a:lnSpc>
              <a:spcBef>
                <a:spcPct val="0"/>
              </a:spcBef>
            </a:pPr>
          </a:p>
        </p:txBody>
      </p:sp>
      <p:sp>
        <p:nvSpPr>
          <p:cNvPr name="TextBox 8" id="8"/>
          <p:cNvSpPr txBox="true"/>
          <p:nvPr/>
        </p:nvSpPr>
        <p:spPr>
          <a:xfrm rot="0">
            <a:off x="9633375" y="2476775"/>
            <a:ext cx="7625925" cy="70081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b) Q(S, D, I, M) ; F = {SI → D; SD → M}</a:t>
            </a:r>
          </a:p>
          <a:p>
            <a:pPr algn="l">
              <a:lnSpc>
                <a:spcPts val="3730"/>
              </a:lnSpc>
            </a:pPr>
            <a:r>
              <a:rPr lang="en-US" sz="2664">
                <a:solidFill>
                  <a:srgbClr val="000000"/>
                </a:solidFill>
                <a:latin typeface="Aileron"/>
                <a:ea typeface="Aileron"/>
                <a:cs typeface="Aileron"/>
                <a:sym typeface="Aileron"/>
              </a:rPr>
              <a:t>Xác định khóa chính</a:t>
            </a:r>
          </a:p>
          <a:p>
            <a:pPr algn="l">
              <a:lnSpc>
                <a:spcPts val="3730"/>
              </a:lnSpc>
            </a:pPr>
            <a:r>
              <a:rPr lang="en-US" sz="2664">
                <a:solidFill>
                  <a:srgbClr val="000000"/>
                </a:solidFill>
                <a:latin typeface="Aileron"/>
                <a:ea typeface="Aileron"/>
                <a:cs typeface="Aileron"/>
                <a:sym typeface="Aileron"/>
              </a:rPr>
              <a:t> SI</a:t>
            </a:r>
            <a:r>
              <a:rPr lang="en-US" sz="2664">
                <a:solidFill>
                  <a:srgbClr val="000000"/>
                </a:solidFill>
                <a:latin typeface="Aileron"/>
                <a:ea typeface="Aileron"/>
                <a:cs typeface="Aileron"/>
                <a:sym typeface="Aileron"/>
              </a:rPr>
              <a:t>⁺ = {S, I, D}</a:t>
            </a:r>
          </a:p>
          <a:p>
            <a:pPr algn="l">
              <a:lnSpc>
                <a:spcPts val="3730"/>
              </a:lnSpc>
            </a:pPr>
            <a:r>
              <a:rPr lang="en-US" sz="2664">
                <a:solidFill>
                  <a:srgbClr val="000000"/>
                </a:solidFill>
                <a:latin typeface="Aileron"/>
                <a:ea typeface="Aileron"/>
                <a:cs typeface="Aileron"/>
                <a:sym typeface="Aileron"/>
              </a:rPr>
              <a:t> SD</a:t>
            </a:r>
            <a:r>
              <a:rPr lang="en-US" sz="2664">
                <a:solidFill>
                  <a:srgbClr val="000000"/>
                </a:solidFill>
                <a:latin typeface="Aileron"/>
                <a:ea typeface="Aileron"/>
                <a:cs typeface="Aileron"/>
                <a:sym typeface="Aileron"/>
              </a:rPr>
              <a:t> → M ⇒ nếu có SD, thì thêm M</a:t>
            </a:r>
          </a:p>
          <a:p>
            <a:pPr algn="l">
              <a:lnSpc>
                <a:spcPts val="3730"/>
              </a:lnSpc>
            </a:pPr>
            <a:r>
              <a:rPr lang="en-US" sz="2664">
                <a:solidFill>
                  <a:srgbClr val="000000"/>
                </a:solidFill>
                <a:latin typeface="Aileron"/>
                <a:ea typeface="Aileron"/>
                <a:cs typeface="Aileron"/>
                <a:sym typeface="Aileron"/>
              </a:rPr>
              <a:t>→</a:t>
            </a:r>
            <a:r>
              <a:rPr lang="en-US" sz="2664">
                <a:solidFill>
                  <a:srgbClr val="000000"/>
                </a:solidFill>
                <a:latin typeface="Aileron"/>
                <a:ea typeface="Aileron"/>
                <a:cs typeface="Aileron"/>
                <a:sym typeface="Aileron"/>
              </a:rPr>
              <a:t> SI⁺ + D (từ SI → D) = {S, I, D, M} = R</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 Khóa là SI</a:t>
            </a:r>
          </a:p>
          <a:p>
            <a:pPr algn="l">
              <a:lnSpc>
                <a:spcPts val="3730"/>
              </a:lnSpc>
            </a:pPr>
            <a:r>
              <a:rPr lang="en-US" sz="2664">
                <a:solidFill>
                  <a:srgbClr val="000000"/>
                </a:solidFill>
                <a:latin typeface="Aileron"/>
                <a:ea typeface="Aileron"/>
                <a:cs typeface="Aileron"/>
                <a:sym typeface="Aileron"/>
              </a:rPr>
              <a:t> </a:t>
            </a:r>
            <a:r>
              <a:rPr lang="en-US" sz="2664">
                <a:solidFill>
                  <a:srgbClr val="000000"/>
                </a:solidFill>
                <a:latin typeface="Aileron"/>
                <a:ea typeface="Aileron"/>
                <a:cs typeface="Aileron"/>
                <a:sym typeface="Aileron"/>
              </a:rPr>
              <a:t>Xác định chuẩn</a:t>
            </a:r>
          </a:p>
          <a:p>
            <a:pPr algn="l">
              <a:lnSpc>
                <a:spcPts val="3730"/>
              </a:lnSpc>
              <a:spcBef>
                <a:spcPct val="0"/>
              </a:spcBef>
            </a:pPr>
            <a:r>
              <a:rPr lang="en-US" sz="2664">
                <a:solidFill>
                  <a:srgbClr val="000000"/>
                </a:solidFill>
                <a:latin typeface="Aileron"/>
                <a:ea typeface="Aileron"/>
                <a:cs typeface="Aileron"/>
                <a:sym typeface="Aileron"/>
              </a:rPr>
              <a:t>SI</a:t>
            </a:r>
            <a:r>
              <a:rPr lang="en-US" sz="2664">
                <a:solidFill>
                  <a:srgbClr val="000000"/>
                </a:solidFill>
                <a:latin typeface="Aileron"/>
                <a:ea typeface="Aileron"/>
                <a:cs typeface="Aileron"/>
                <a:sym typeface="Aileron"/>
              </a:rPr>
              <a:t> → D:</a:t>
            </a:r>
            <a:r>
              <a:rPr lang="en-US" sz="2664">
                <a:solidFill>
                  <a:srgbClr val="000000"/>
                </a:solidFill>
                <a:latin typeface="Aileron"/>
                <a:ea typeface="Aileron"/>
                <a:cs typeface="Aileron"/>
                <a:sym typeface="Aileron"/>
              </a:rPr>
              <a:t> đầy đủ</a:t>
            </a:r>
          </a:p>
          <a:p>
            <a:pPr algn="l">
              <a:lnSpc>
                <a:spcPts val="3730"/>
              </a:lnSpc>
              <a:spcBef>
                <a:spcPct val="0"/>
              </a:spcBef>
            </a:pPr>
            <a:r>
              <a:rPr lang="en-US" sz="2664">
                <a:solidFill>
                  <a:srgbClr val="000000"/>
                </a:solidFill>
                <a:latin typeface="Aileron"/>
                <a:ea typeface="Aileron"/>
                <a:cs typeface="Aileron"/>
                <a:sym typeface="Aileron"/>
              </a:rPr>
              <a:t> SD → M: SD ⊂ SI</a:t>
            </a:r>
          </a:p>
          <a:p>
            <a:pPr algn="l">
              <a:lnSpc>
                <a:spcPts val="3730"/>
              </a:lnSpc>
              <a:spcBef>
                <a:spcPct val="0"/>
              </a:spcBef>
            </a:pPr>
            <a:r>
              <a:rPr lang="en-US" sz="2664">
                <a:solidFill>
                  <a:srgbClr val="000000"/>
                </a:solidFill>
                <a:latin typeface="Aileron"/>
                <a:ea typeface="Aileron"/>
                <a:cs typeface="Aileron"/>
                <a:sym typeface="Aileron"/>
              </a:rPr>
              <a:t> ⇒ Phụ thuộc không đầy đủ → vi phạm 2NF</a:t>
            </a:r>
          </a:p>
          <a:p>
            <a:pPr algn="l">
              <a:lnSpc>
                <a:spcPts val="3730"/>
              </a:lnSpc>
              <a:spcBef>
                <a:spcPct val="0"/>
              </a:spcBef>
            </a:pPr>
            <a:r>
              <a:rPr lang="en-US" sz="2664">
                <a:solidFill>
                  <a:srgbClr val="000000"/>
                </a:solidFill>
                <a:latin typeface="Aileron"/>
                <a:ea typeface="Aileron"/>
                <a:cs typeface="Aileron"/>
                <a:sym typeface="Aileron"/>
              </a:rPr>
              <a:t>Phân tách về 3NF</a:t>
            </a:r>
          </a:p>
          <a:p>
            <a:pPr algn="l">
              <a:lnSpc>
                <a:spcPts val="3730"/>
              </a:lnSpc>
              <a:spcBef>
                <a:spcPct val="0"/>
              </a:spcBef>
            </a:pPr>
            <a:r>
              <a:rPr lang="en-US" sz="2664">
                <a:solidFill>
                  <a:srgbClr val="000000"/>
                </a:solidFill>
                <a:latin typeface="Aileron"/>
                <a:ea typeface="Aileron"/>
                <a:cs typeface="Aileron"/>
                <a:sym typeface="Aileron"/>
              </a:rPr>
              <a:t>R1(S, I, D) với SI → D</a:t>
            </a:r>
          </a:p>
          <a:p>
            <a:pPr algn="l">
              <a:lnSpc>
                <a:spcPts val="3730"/>
              </a:lnSpc>
              <a:spcBef>
                <a:spcPct val="0"/>
              </a:spcBef>
            </a:pPr>
            <a:r>
              <a:rPr lang="en-US" sz="2664">
                <a:solidFill>
                  <a:srgbClr val="000000"/>
                </a:solidFill>
                <a:latin typeface="Aileron"/>
                <a:ea typeface="Aileron"/>
                <a:cs typeface="Aileron"/>
                <a:sym typeface="Aileron"/>
              </a:rPr>
              <a:t>R2(S, D, M) với SD → M</a:t>
            </a:r>
          </a:p>
          <a:p>
            <a:pPr algn="l">
              <a:lnSpc>
                <a:spcPts val="3730"/>
              </a:lnSpc>
              <a:spcBef>
                <a:spcPct val="0"/>
              </a:spcBef>
            </a:pPr>
            <a:r>
              <a:rPr lang="en-US" sz="2664">
                <a:solidFill>
                  <a:srgbClr val="000000"/>
                </a:solidFill>
                <a:latin typeface="Aileron"/>
                <a:ea typeface="Aileron"/>
                <a:cs typeface="Aileron"/>
                <a:sym typeface="Aileron"/>
              </a:rPr>
              <a:t> ⇒ Mỗi lược đồ đạt 3NF</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62300"/>
            <a:ext cx="15984200" cy="1028700"/>
            <a:chOff x="0" y="0"/>
            <a:chExt cx="4209830" cy="270933"/>
          </a:xfrm>
        </p:grpSpPr>
        <p:sp>
          <p:nvSpPr>
            <p:cNvPr name="Freeform 3" id="3"/>
            <p:cNvSpPr/>
            <p:nvPr/>
          </p:nvSpPr>
          <p:spPr>
            <a:xfrm flipH="false" flipV="false" rot="0">
              <a:off x="0" y="0"/>
              <a:ext cx="4209830" cy="270933"/>
            </a:xfrm>
            <a:custGeom>
              <a:avLst/>
              <a:gdLst/>
              <a:ahLst/>
              <a:cxnLst/>
              <a:rect r="r" b="b" t="t" l="l"/>
              <a:pathLst>
                <a:path h="270933" w="4209830">
                  <a:moveTo>
                    <a:pt x="28577" y="0"/>
                  </a:moveTo>
                  <a:lnTo>
                    <a:pt x="4181254" y="0"/>
                  </a:lnTo>
                  <a:cubicBezTo>
                    <a:pt x="4197036" y="0"/>
                    <a:pt x="4209830" y="12794"/>
                    <a:pt x="4209830" y="28577"/>
                  </a:cubicBezTo>
                  <a:lnTo>
                    <a:pt x="4209830" y="242357"/>
                  </a:lnTo>
                  <a:cubicBezTo>
                    <a:pt x="4209830" y="249936"/>
                    <a:pt x="4206820" y="257204"/>
                    <a:pt x="4201460" y="262563"/>
                  </a:cubicBezTo>
                  <a:cubicBezTo>
                    <a:pt x="4196101" y="267923"/>
                    <a:pt x="4188833" y="270933"/>
                    <a:pt x="4181254" y="270933"/>
                  </a:cubicBezTo>
                  <a:lnTo>
                    <a:pt x="28577" y="270933"/>
                  </a:lnTo>
                  <a:cubicBezTo>
                    <a:pt x="20998" y="270933"/>
                    <a:pt x="13729" y="267923"/>
                    <a:pt x="8370" y="262563"/>
                  </a:cubicBezTo>
                  <a:cubicBezTo>
                    <a:pt x="3011" y="257204"/>
                    <a:pt x="0" y="249936"/>
                    <a:pt x="0" y="242357"/>
                  </a:cubicBezTo>
                  <a:lnTo>
                    <a:pt x="0" y="28577"/>
                  </a:lnTo>
                  <a:cubicBezTo>
                    <a:pt x="0" y="20998"/>
                    <a:pt x="3011" y="13729"/>
                    <a:pt x="8370" y="8370"/>
                  </a:cubicBezTo>
                  <a:cubicBezTo>
                    <a:pt x="13729" y="3011"/>
                    <a:pt x="20998" y="0"/>
                    <a:pt x="28577" y="0"/>
                  </a:cubicBezTo>
                  <a:close/>
                </a:path>
              </a:pathLst>
            </a:custGeom>
            <a:solidFill>
              <a:srgbClr val="E1EDFC"/>
            </a:solidFill>
            <a:ln cap="rnd">
              <a:noFill/>
              <a:prstDash val="solid"/>
              <a:round/>
            </a:ln>
          </p:spPr>
        </p:sp>
        <p:sp>
          <p:nvSpPr>
            <p:cNvPr name="TextBox 4" id="4"/>
            <p:cNvSpPr txBox="true"/>
            <p:nvPr/>
          </p:nvSpPr>
          <p:spPr>
            <a:xfrm>
              <a:off x="0" y="-85725"/>
              <a:ext cx="4209830" cy="356658"/>
            </a:xfrm>
            <a:prstGeom prst="rect">
              <a:avLst/>
            </a:prstGeom>
          </p:spPr>
          <p:txBody>
            <a:bodyPr anchor="ctr" rtlCol="false" tIns="50800" lIns="50800" bIns="50800" rIns="50800"/>
            <a:lstStyle/>
            <a:p>
              <a:pPr algn="ctr">
                <a:lnSpc>
                  <a:spcPts val="5880"/>
                </a:lnSpc>
              </a:pPr>
              <a:r>
                <a:rPr lang="en-US" b="true" sz="4200" i="true">
                  <a:solidFill>
                    <a:srgbClr val="000000"/>
                  </a:solidFill>
                  <a:latin typeface="Aileron Bold Italics"/>
                  <a:ea typeface="Aileron Bold Italics"/>
                  <a:cs typeface="Aileron Bold Italics"/>
                  <a:sym typeface="Aileron Bold Italics"/>
                </a:rPr>
                <a:t>Câu 7/ Kiểm tra dạng chuẩn</a:t>
              </a:r>
            </a:p>
            <a:p>
              <a:pPr algn="ctr" marL="0" indent="0" lvl="0">
                <a:lnSpc>
                  <a:spcPts val="1680"/>
                </a:lnSpc>
                <a:spcBef>
                  <a:spcPct val="0"/>
                </a:spcBef>
              </a:pPr>
            </a:p>
          </p:txBody>
        </p:sp>
      </p:grpSp>
      <p:sp>
        <p:nvSpPr>
          <p:cNvPr name="TextBox 5" id="5"/>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6" id="6"/>
          <p:cNvSpPr txBox="true"/>
          <p:nvPr/>
        </p:nvSpPr>
        <p:spPr>
          <a:xfrm rot="0">
            <a:off x="289499" y="31752"/>
            <a:ext cx="934387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 </a:t>
            </a:r>
          </a:p>
        </p:txBody>
      </p:sp>
      <p:sp>
        <p:nvSpPr>
          <p:cNvPr name="TextBox 7" id="7"/>
          <p:cNvSpPr txBox="true"/>
          <p:nvPr/>
        </p:nvSpPr>
        <p:spPr>
          <a:xfrm rot="0">
            <a:off x="1771429" y="2476775"/>
            <a:ext cx="7230321" cy="6990349"/>
          </a:xfrm>
          <a:prstGeom prst="rect">
            <a:avLst/>
          </a:prstGeom>
        </p:spPr>
        <p:txBody>
          <a:bodyPr anchor="t" rtlCol="false" tIns="0" lIns="0" bIns="0" rIns="0">
            <a:spAutoFit/>
          </a:bodyPr>
          <a:lstStyle/>
          <a:p>
            <a:pPr algn="l">
              <a:lnSpc>
                <a:spcPts val="3730"/>
              </a:lnSpc>
            </a:pPr>
            <a:r>
              <a:rPr lang="en-US" sz="2664" i="true" b="true">
                <a:solidFill>
                  <a:srgbClr val="000000"/>
                </a:solidFill>
                <a:latin typeface="Aileron Bold Italics"/>
                <a:ea typeface="Aileron Bold Italics"/>
                <a:cs typeface="Aileron Bold Italics"/>
                <a:sym typeface="Aileron Bold Italics"/>
              </a:rPr>
              <a:t>c) Q(N, G, P, M, GV) ; F = {NGP → M; M → GV</a:t>
            </a:r>
            <a:r>
              <a:rPr lang="en-US" sz="2664" i="true">
                <a:solidFill>
                  <a:srgbClr val="000000"/>
                </a:solidFill>
                <a:latin typeface="Aileron Italics"/>
                <a:ea typeface="Aileron Italics"/>
                <a:cs typeface="Aileron Italics"/>
                <a:sym typeface="Aileron Italics"/>
              </a:rPr>
              <a:t>}</a:t>
            </a:r>
          </a:p>
          <a:p>
            <a:pPr algn="l">
              <a:lnSpc>
                <a:spcPts val="3730"/>
              </a:lnSpc>
            </a:pPr>
            <a:r>
              <a:rPr lang="en-US" sz="2664" i="true" b="true">
                <a:solidFill>
                  <a:srgbClr val="000000"/>
                </a:solidFill>
                <a:latin typeface="Aileron Bold Italics"/>
                <a:ea typeface="Aileron Bold Italics"/>
                <a:cs typeface="Aileron Bold Italics"/>
                <a:sym typeface="Aileron Bold Italics"/>
              </a:rPr>
              <a:t> </a:t>
            </a:r>
            <a:r>
              <a:rPr lang="en-US" sz="2664" i="true">
                <a:solidFill>
                  <a:srgbClr val="000000"/>
                </a:solidFill>
                <a:latin typeface="Aileron Italics"/>
                <a:ea typeface="Aileron Italics"/>
                <a:cs typeface="Aileron Italics"/>
                <a:sym typeface="Aileron Italics"/>
              </a:rPr>
              <a:t>Xác định khóa chính</a:t>
            </a:r>
          </a:p>
          <a:p>
            <a:pPr algn="l">
              <a:lnSpc>
                <a:spcPts val="3730"/>
              </a:lnSpc>
            </a:pPr>
            <a:r>
              <a:rPr lang="en-US" sz="2664" i="true">
                <a:solidFill>
                  <a:srgbClr val="000000"/>
                </a:solidFill>
                <a:latin typeface="Aileron Italics"/>
                <a:ea typeface="Aileron Italics"/>
                <a:cs typeface="Aileron Italics"/>
                <a:sym typeface="Aileron Italics"/>
              </a:rPr>
              <a:t> NGP⁺ = {N, G, P, M}</a:t>
            </a:r>
          </a:p>
          <a:p>
            <a:pPr algn="l">
              <a:lnSpc>
                <a:spcPts val="3730"/>
              </a:lnSpc>
            </a:pPr>
            <a:r>
              <a:rPr lang="en-US" sz="2664" i="true">
                <a:solidFill>
                  <a:srgbClr val="000000"/>
                </a:solidFill>
                <a:latin typeface="Aileron Italics"/>
                <a:ea typeface="Aileron Italics"/>
                <a:cs typeface="Aileron Italics"/>
                <a:sym typeface="Aileron Italics"/>
              </a:rPr>
              <a:t> M → GV ⇒ thêm GV</a:t>
            </a:r>
          </a:p>
          <a:p>
            <a:pPr algn="l">
              <a:lnSpc>
                <a:spcPts val="3730"/>
              </a:lnSpc>
            </a:pPr>
            <a:r>
              <a:rPr lang="en-US" sz="2664" i="true">
                <a:solidFill>
                  <a:srgbClr val="000000"/>
                </a:solidFill>
                <a:latin typeface="Aileron Italics"/>
                <a:ea typeface="Aileron Italics"/>
                <a:cs typeface="Aileron Italics"/>
                <a:sym typeface="Aileron Italics"/>
              </a:rPr>
              <a:t>   ⇒ NGP⁺ = {N, G, P, M, GV} = R</a:t>
            </a:r>
          </a:p>
          <a:p>
            <a:pPr algn="l">
              <a:lnSpc>
                <a:spcPts val="3730"/>
              </a:lnSpc>
            </a:pPr>
            <a:r>
              <a:rPr lang="en-US" sz="2664" i="true">
                <a:solidFill>
                  <a:srgbClr val="000000"/>
                </a:solidFill>
                <a:latin typeface="Aileron Italics"/>
                <a:ea typeface="Aileron Italics"/>
                <a:cs typeface="Aileron Italics"/>
                <a:sym typeface="Aileron Italics"/>
              </a:rPr>
              <a:t>   ⇒ Khóa là NGP</a:t>
            </a:r>
          </a:p>
          <a:p>
            <a:pPr algn="l">
              <a:lnSpc>
                <a:spcPts val="3730"/>
              </a:lnSpc>
            </a:pPr>
            <a:r>
              <a:rPr lang="en-US" sz="2664" i="true">
                <a:solidFill>
                  <a:srgbClr val="000000"/>
                </a:solidFill>
                <a:latin typeface="Aileron Italics"/>
                <a:ea typeface="Aileron Italics"/>
                <a:cs typeface="Aileron Italics"/>
                <a:sym typeface="Aileron Italics"/>
              </a:rPr>
              <a:t> Xác định chuẩn</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NGP → M:</a:t>
            </a:r>
            <a:r>
              <a:rPr lang="en-US" sz="2664" i="true">
                <a:solidFill>
                  <a:srgbClr val="000000"/>
                </a:solidFill>
                <a:latin typeface="Aileron Italics"/>
                <a:ea typeface="Aileron Italics"/>
                <a:cs typeface="Aileron Italics"/>
                <a:sym typeface="Aileron Italics"/>
              </a:rPr>
              <a:t> đầy đủ</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M → GV: M không phải khóa hay siêu khóa</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Vi phạm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Phân tách về 3NF</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R1(N, G, P, M) với NGP → M</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R2(M, GV) với M → GV</a:t>
            </a:r>
          </a:p>
          <a:p>
            <a:pPr algn="l">
              <a:lnSpc>
                <a:spcPts val="3730"/>
              </a:lnSpc>
              <a:spcBef>
                <a:spcPct val="0"/>
              </a:spcBef>
            </a:pPr>
            <a:r>
              <a:rPr lang="en-US" sz="2664" i="true">
                <a:solidFill>
                  <a:srgbClr val="000000"/>
                </a:solidFill>
                <a:latin typeface="Aileron Italics"/>
                <a:ea typeface="Aileron Italics"/>
                <a:cs typeface="Aileron Italics"/>
                <a:sym typeface="Aileron Italics"/>
              </a:rPr>
              <a:t> ⇒ Mỗi lược đồ đạt 3</a:t>
            </a:r>
            <a:r>
              <a:rPr lang="en-US" sz="2664">
                <a:solidFill>
                  <a:srgbClr val="000000"/>
                </a:solidFill>
                <a:latin typeface="Aileron"/>
                <a:ea typeface="Aileron"/>
                <a:cs typeface="Aileron"/>
                <a:sym typeface="Aileron"/>
              </a:rPr>
              <a:t>N</a:t>
            </a:r>
            <a:r>
              <a:rPr lang="en-US" sz="2664" i="true">
                <a:solidFill>
                  <a:srgbClr val="000000"/>
                </a:solidFill>
                <a:latin typeface="Aileron Italics"/>
                <a:ea typeface="Aileron Italics"/>
                <a:cs typeface="Aileron Italics"/>
                <a:sym typeface="Aileron Italics"/>
              </a:rPr>
              <a:t>F</a:t>
            </a:r>
          </a:p>
          <a:p>
            <a:pPr algn="l">
              <a:lnSpc>
                <a:spcPts val="3730"/>
              </a:lnSpc>
              <a:spcBef>
                <a:spcPct val="0"/>
              </a:spcBef>
            </a:pPr>
          </a:p>
        </p:txBody>
      </p:sp>
      <p:sp>
        <p:nvSpPr>
          <p:cNvPr name="TextBox 8" id="8"/>
          <p:cNvSpPr txBox="true"/>
          <p:nvPr/>
        </p:nvSpPr>
        <p:spPr>
          <a:xfrm rot="0">
            <a:off x="9633375" y="2476775"/>
            <a:ext cx="8149525" cy="6284229"/>
          </a:xfrm>
          <a:prstGeom prst="rect">
            <a:avLst/>
          </a:prstGeom>
        </p:spPr>
        <p:txBody>
          <a:bodyPr anchor="t" rtlCol="false" tIns="0" lIns="0" bIns="0" rIns="0">
            <a:spAutoFit/>
          </a:bodyPr>
          <a:lstStyle/>
          <a:p>
            <a:pPr algn="l">
              <a:lnSpc>
                <a:spcPts val="3870"/>
              </a:lnSpc>
            </a:pPr>
            <a:r>
              <a:rPr lang="en-US" sz="2764" i="true" b="true">
                <a:solidFill>
                  <a:srgbClr val="000000"/>
                </a:solidFill>
                <a:latin typeface="Aileron Bold Italics"/>
                <a:ea typeface="Aileron Bold Italics"/>
                <a:cs typeface="Aileron Bold Italics"/>
                <a:sym typeface="Aileron Bold Italics"/>
              </a:rPr>
              <a:t>d) Q(S, N, D, T, X) ; F = {S → N; S → D; S → T; S → X}</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khóa chính</a:t>
            </a:r>
          </a:p>
          <a:p>
            <a:pPr algn="l">
              <a:lnSpc>
                <a:spcPts val="3870"/>
              </a:lnSpc>
            </a:pPr>
            <a:r>
              <a:rPr lang="en-US" sz="2764" i="true">
                <a:solidFill>
                  <a:srgbClr val="000000"/>
                </a:solidFill>
                <a:latin typeface="Aileron Italics"/>
                <a:ea typeface="Aileron Italics"/>
                <a:cs typeface="Aileron Italics"/>
                <a:sym typeface="Aileron Italics"/>
              </a:rPr>
              <a:t> S</a:t>
            </a:r>
            <a:r>
              <a:rPr lang="en-US" sz="2764" i="true">
                <a:solidFill>
                  <a:srgbClr val="000000"/>
                </a:solidFill>
                <a:latin typeface="Aileron Italics"/>
                <a:ea typeface="Aileron Italics"/>
                <a:cs typeface="Aileron Italics"/>
                <a:sym typeface="Aileron Italics"/>
              </a:rPr>
              <a:t>⁺ = {S, N, D, T, X} = R</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 Khóa là S</a:t>
            </a:r>
          </a:p>
          <a:p>
            <a:pPr algn="l">
              <a:lnSpc>
                <a:spcPts val="3870"/>
              </a:lnSpc>
            </a:pPr>
            <a:r>
              <a:rPr lang="en-US" sz="2764" i="true">
                <a:solidFill>
                  <a:srgbClr val="000000"/>
                </a:solidFill>
                <a:latin typeface="Aileron Italics"/>
                <a:ea typeface="Aileron Italics"/>
                <a:cs typeface="Aileron Italics"/>
                <a:sym typeface="Aileron Italics"/>
              </a:rPr>
              <a:t> </a:t>
            </a:r>
            <a:r>
              <a:rPr lang="en-US" sz="2764" i="true">
                <a:solidFill>
                  <a:srgbClr val="000000"/>
                </a:solidFill>
                <a:latin typeface="Aileron Italics"/>
                <a:ea typeface="Aileron Italics"/>
                <a:cs typeface="Aileron Italics"/>
                <a:sym typeface="Aileron Italics"/>
              </a:rPr>
              <a:t>Xác định chuẩn</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Tất</a:t>
            </a:r>
            <a:r>
              <a:rPr lang="en-US" sz="2764" i="true">
                <a:solidFill>
                  <a:srgbClr val="000000"/>
                </a:solidFill>
                <a:latin typeface="Aileron Italics"/>
                <a:ea typeface="Aileron Italics"/>
                <a:cs typeface="Aileron Italics"/>
                <a:sym typeface="Aileron Italics"/>
              </a:rPr>
              <a:t> cả phụ</a:t>
            </a:r>
            <a:r>
              <a:rPr lang="en-US" sz="2764" i="true">
                <a:solidFill>
                  <a:srgbClr val="000000"/>
                </a:solidFill>
                <a:latin typeface="Aileron Italics"/>
                <a:ea typeface="Aileron Italics"/>
                <a:cs typeface="Aileron Italics"/>
                <a:sym typeface="Aileron Italics"/>
              </a:rPr>
              <a:t> thuộc đều từ khóa chính đến thuộc tính không khóa</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2NF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Không có phụ thuộc bắc cầu</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 Đạt 3NF và BCNF</a:t>
            </a:r>
          </a:p>
          <a:p>
            <a:pPr algn="l">
              <a:lnSpc>
                <a:spcPts val="3870"/>
              </a:lnSpc>
              <a:spcBef>
                <a:spcPct val="0"/>
              </a:spcBef>
            </a:pPr>
            <a:r>
              <a:rPr lang="en-US" sz="2764" i="true">
                <a:solidFill>
                  <a:srgbClr val="000000"/>
                </a:solidFill>
                <a:latin typeface="Aileron Italics"/>
                <a:ea typeface="Aileron Italics"/>
                <a:cs typeface="Aileron Italics"/>
                <a:sym typeface="Aileron Italics"/>
              </a:rPr>
              <a:t>→ Lược đồ đã ở dạng chuẩn BCNF không cần phân tách</a:t>
            </a:r>
          </a:p>
          <a:p>
            <a:pPr algn="l">
              <a:lnSpc>
                <a:spcPts val="3730"/>
              </a:lnSpc>
              <a:spcBef>
                <a:spcPct val="0"/>
              </a:spcBef>
            </a:pPr>
          </a:p>
        </p:txBody>
      </p:sp>
      <p:sp>
        <p:nvSpPr>
          <p:cNvPr name="AutoShape 9" id="9"/>
          <p:cNvSpPr/>
          <p:nvPr/>
        </p:nvSpPr>
        <p:spPr>
          <a:xfrm flipV="true">
            <a:off x="9001750" y="2409951"/>
            <a:ext cx="0" cy="719892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318696" y="1272761"/>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690" t="0" r="-25690" b="0"/>
              </a:stretch>
            </a:blipFill>
          </p:spPr>
        </p:sp>
      </p:grpSp>
      <p:sp>
        <p:nvSpPr>
          <p:cNvPr name="Freeform 8" id="8"/>
          <p:cNvSpPr/>
          <p:nvPr/>
        </p:nvSpPr>
        <p:spPr>
          <a:xfrm flipH="false" flipV="false" rot="0">
            <a:off x="8184026" y="1028700"/>
            <a:ext cx="1291547" cy="1291547"/>
          </a:xfrm>
          <a:custGeom>
            <a:avLst/>
            <a:gdLst/>
            <a:ahLst/>
            <a:cxnLst/>
            <a:rect r="r" b="b" t="t" l="l"/>
            <a:pathLst>
              <a:path h="1291547" w="1291547">
                <a:moveTo>
                  <a:pt x="0" y="0"/>
                </a:moveTo>
                <a:lnTo>
                  <a:pt x="1291547" y="0"/>
                </a:lnTo>
                <a:lnTo>
                  <a:pt x="1291547"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822620" y="137413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16415" y="4608157"/>
            <a:ext cx="9419855" cy="1037590"/>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Montserrat Heavy"/>
                <a:ea typeface="Montserrat Heavy"/>
                <a:cs typeface="Montserrat Heavy"/>
                <a:sym typeface="Montserrat Heavy"/>
              </a:rPr>
              <a:t>TRUY VẤN CÁ NHÂN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a:lnSpc>
                  <a:spcPts val="3640"/>
                </a:lnSpc>
              </a:pPr>
              <a:r>
                <a:rPr lang="en-US" b="true" sz="2600" i="true">
                  <a:solidFill>
                    <a:srgbClr val="000000"/>
                  </a:solidFill>
                  <a:latin typeface="Aileron Bold Italics"/>
                  <a:ea typeface="Aileron Bold Italics"/>
                  <a:cs typeface="Aileron Bold Italics"/>
                  <a:sym typeface="Aileron Bold Italics"/>
                </a:rPr>
                <a:t>Tăng 10% đơn giá cho tất cả các vật tư đã từng được sử dụng bởi bệnh nhân nội trú.</a:t>
              </a:r>
            </a:p>
            <a:p>
              <a:pPr algn="ctr" marL="0" indent="0" lvl="0">
                <a:lnSpc>
                  <a:spcPts val="3640"/>
                </a:lnSpc>
                <a:spcBef>
                  <a:spcPct val="0"/>
                </a:spcBef>
              </a:pPr>
            </a:p>
          </p:txBody>
        </p:sp>
      </p:grpSp>
      <p:sp>
        <p:nvSpPr>
          <p:cNvPr name="TextBox 5" id="5"/>
          <p:cNvSpPr txBox="true"/>
          <p:nvPr/>
        </p:nvSpPr>
        <p:spPr>
          <a:xfrm rot="0">
            <a:off x="394054" y="2891512"/>
            <a:ext cx="8730896" cy="484468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UPDATE VATTU</a:t>
            </a:r>
          </a:p>
          <a:p>
            <a:pPr algn="l">
              <a:lnSpc>
                <a:spcPts val="3870"/>
              </a:lnSpc>
              <a:spcBef>
                <a:spcPct val="0"/>
              </a:spcBef>
            </a:pPr>
            <a:r>
              <a:rPr lang="en-US" sz="2764">
                <a:solidFill>
                  <a:srgbClr val="000000"/>
                </a:solidFill>
                <a:latin typeface="Aileron"/>
                <a:ea typeface="Aileron"/>
                <a:cs typeface="Aileron"/>
                <a:sym typeface="Aileron"/>
              </a:rPr>
              <a:t>SET DonGia = DonGia</a:t>
            </a:r>
            <a:r>
              <a:rPr lang="en-US" sz="2764">
                <a:solidFill>
                  <a:srgbClr val="000000"/>
                </a:solidFill>
                <a:latin typeface="Aileron"/>
                <a:ea typeface="Aileron"/>
                <a:cs typeface="Aileron"/>
                <a:sym typeface="Aileron"/>
              </a:rPr>
              <a:t> * 1.1</a:t>
            </a:r>
          </a:p>
          <a:p>
            <a:pPr algn="l">
              <a:lnSpc>
                <a:spcPts val="3870"/>
              </a:lnSpc>
              <a:spcBef>
                <a:spcPct val="0"/>
              </a:spcBef>
            </a:pPr>
            <a:r>
              <a:rPr lang="en-US" sz="2764">
                <a:solidFill>
                  <a:srgbClr val="000000"/>
                </a:solidFill>
                <a:latin typeface="Aileron"/>
                <a:ea typeface="Aileron"/>
                <a:cs typeface="Aileron"/>
                <a:sym typeface="Aileron"/>
              </a:rPr>
              <a:t>WHERE MaVatTu IN (</a:t>
            </a:r>
          </a:p>
          <a:p>
            <a:pPr algn="l">
              <a:lnSpc>
                <a:spcPts val="3870"/>
              </a:lnSpc>
              <a:spcBef>
                <a:spcPct val="0"/>
              </a:spcBef>
            </a:pPr>
            <a:r>
              <a:rPr lang="en-US" sz="2764">
                <a:solidFill>
                  <a:srgbClr val="000000"/>
                </a:solidFill>
                <a:latin typeface="Aileron"/>
                <a:ea typeface="Aileron"/>
                <a:cs typeface="Aileron"/>
                <a:sym typeface="Aileron"/>
              </a:rPr>
              <a:t>   SELECT DISTINCT SD.MaVatTu</a:t>
            </a:r>
          </a:p>
          <a:p>
            <a:pPr algn="l">
              <a:lnSpc>
                <a:spcPts val="3870"/>
              </a:lnSpc>
              <a:spcBef>
                <a:spcPct val="0"/>
              </a:spcBef>
            </a:pPr>
            <a:r>
              <a:rPr lang="en-US" sz="2764">
                <a:solidFill>
                  <a:srgbClr val="000000"/>
                </a:solidFill>
                <a:latin typeface="Aileron"/>
                <a:ea typeface="Aileron"/>
                <a:cs typeface="Aileron"/>
                <a:sym typeface="Aileron"/>
              </a:rPr>
              <a:t>   FROM SUDUNG SD</a:t>
            </a:r>
          </a:p>
          <a:p>
            <a:pPr algn="l">
              <a:lnSpc>
                <a:spcPts val="3870"/>
              </a:lnSpc>
              <a:spcBef>
                <a:spcPct val="0"/>
              </a:spcBef>
            </a:pPr>
            <a:r>
              <a:rPr lang="en-US" sz="2764">
                <a:solidFill>
                  <a:srgbClr val="000000"/>
                </a:solidFill>
                <a:latin typeface="Aileron"/>
                <a:ea typeface="Aileron"/>
                <a:cs typeface="Aileron"/>
                <a:sym typeface="Aileron"/>
              </a:rPr>
              <a:t>   JOIN BENHNHAN BN ON SD.MaBenhNhan = BN.MaBenhNhan</a:t>
            </a:r>
          </a:p>
          <a:p>
            <a:pPr algn="l">
              <a:lnSpc>
                <a:spcPts val="3870"/>
              </a:lnSpc>
              <a:spcBef>
                <a:spcPct val="0"/>
              </a:spcBef>
            </a:pPr>
            <a:r>
              <a:rPr lang="en-US" sz="2764">
                <a:solidFill>
                  <a:srgbClr val="000000"/>
                </a:solidFill>
                <a:latin typeface="Aileron"/>
                <a:ea typeface="Aileron"/>
                <a:cs typeface="Aileron"/>
                <a:sym typeface="Aileron"/>
              </a:rPr>
              <a:t>   WHERE BN.LoaiBenhNhan = N'Nội trú'</a:t>
            </a:r>
          </a:p>
          <a:p>
            <a:pPr algn="l">
              <a:lnSpc>
                <a:spcPts val="3870"/>
              </a:lnSpc>
              <a:spcBef>
                <a:spcPct val="0"/>
              </a:spcBef>
            </a:pPr>
            <a:r>
              <a:rPr lang="en-US" sz="2764">
                <a:solidFill>
                  <a:srgbClr val="000000"/>
                </a:solidFill>
                <a:latin typeface="Aileron"/>
                <a:ea typeface="Aileron"/>
                <a:cs typeface="Aileron"/>
                <a:sym typeface="Aileron"/>
              </a:rPr>
              <a:t>)</a:t>
            </a: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Xóa các bản ghi trong bảng THEODOI mà bác sĩ chưa từng điều trị cho bất kỳ bệnh nhân nào (không có trong bảng CHUATRI).</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488797" y="7547453"/>
            <a:ext cx="6596632" cy="1710847"/>
          </a:xfrm>
          <a:custGeom>
            <a:avLst/>
            <a:gdLst/>
            <a:ahLst/>
            <a:cxnLst/>
            <a:rect r="r" b="b" t="t" l="l"/>
            <a:pathLst>
              <a:path h="1710847" w="6596632">
                <a:moveTo>
                  <a:pt x="0" y="0"/>
                </a:moveTo>
                <a:lnTo>
                  <a:pt x="6596632" y="0"/>
                </a:lnTo>
                <a:lnTo>
                  <a:pt x="6596632" y="1710847"/>
                </a:lnTo>
                <a:lnTo>
                  <a:pt x="0" y="1710847"/>
                </a:lnTo>
                <a:lnTo>
                  <a:pt x="0" y="0"/>
                </a:lnTo>
                <a:close/>
              </a:path>
            </a:pathLst>
          </a:custGeom>
          <a:blipFill>
            <a:blip r:embed="rId2"/>
            <a:stretch>
              <a:fillRect l="0" t="0" r="0" b="0"/>
            </a:stretch>
          </a:blipFill>
        </p:spPr>
      </p:sp>
      <p:sp>
        <p:nvSpPr>
          <p:cNvPr name="Freeform 11" id="11"/>
          <p:cNvSpPr/>
          <p:nvPr/>
        </p:nvSpPr>
        <p:spPr>
          <a:xfrm flipH="false" flipV="false" rot="0">
            <a:off x="9510816" y="7515310"/>
            <a:ext cx="6248534" cy="1432284"/>
          </a:xfrm>
          <a:custGeom>
            <a:avLst/>
            <a:gdLst/>
            <a:ahLst/>
            <a:cxnLst/>
            <a:rect r="r" b="b" t="t" l="l"/>
            <a:pathLst>
              <a:path h="1432284" w="6248534">
                <a:moveTo>
                  <a:pt x="0" y="0"/>
                </a:moveTo>
                <a:lnTo>
                  <a:pt x="6248534" y="0"/>
                </a:lnTo>
                <a:lnTo>
                  <a:pt x="6248534" y="1432283"/>
                </a:lnTo>
                <a:lnTo>
                  <a:pt x="0" y="1432283"/>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14" id="14"/>
          <p:cNvSpPr txBox="true"/>
          <p:nvPr/>
        </p:nvSpPr>
        <p:spPr>
          <a:xfrm rot="0">
            <a:off x="9334214" y="2891512"/>
            <a:ext cx="8635925" cy="2901584"/>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DELETE </a:t>
            </a:r>
            <a:r>
              <a:rPr lang="en-US" sz="2764">
                <a:solidFill>
                  <a:srgbClr val="000000"/>
                </a:solidFill>
                <a:latin typeface="Aileron"/>
                <a:ea typeface="Aileron"/>
                <a:cs typeface="Aileron"/>
                <a:sym typeface="Aileron"/>
              </a:rPr>
              <a:t>FROM THEODOI</a:t>
            </a:r>
          </a:p>
          <a:p>
            <a:pPr algn="l">
              <a:lnSpc>
                <a:spcPts val="3870"/>
              </a:lnSpc>
            </a:pPr>
            <a:r>
              <a:rPr lang="en-US" sz="2764">
                <a:solidFill>
                  <a:srgbClr val="000000"/>
                </a:solidFill>
                <a:latin typeface="Aileron"/>
                <a:ea typeface="Aileron"/>
                <a:cs typeface="Aileron"/>
                <a:sym typeface="Aileron"/>
              </a:rPr>
              <a:t>WHERE MaBacSi NOT IN (</a:t>
            </a:r>
          </a:p>
          <a:p>
            <a:pPr algn="l">
              <a:lnSpc>
                <a:spcPts val="3870"/>
              </a:lnSpc>
            </a:pPr>
            <a:r>
              <a:rPr lang="en-US" sz="2764">
                <a:solidFill>
                  <a:srgbClr val="000000"/>
                </a:solidFill>
                <a:latin typeface="Aileron"/>
                <a:ea typeface="Aileron"/>
                <a:cs typeface="Aileron"/>
                <a:sym typeface="Aileron"/>
              </a:rPr>
              <a:t>   SELECT DISTINCT MaBacSi</a:t>
            </a:r>
          </a:p>
          <a:p>
            <a:pPr algn="l">
              <a:lnSpc>
                <a:spcPts val="3870"/>
              </a:lnSpc>
            </a:pPr>
            <a:r>
              <a:rPr lang="en-US" sz="2764">
                <a:solidFill>
                  <a:srgbClr val="000000"/>
                </a:solidFill>
                <a:latin typeface="Aileron"/>
                <a:ea typeface="Aileron"/>
                <a:cs typeface="Aileron"/>
                <a:sym typeface="Aileron"/>
              </a:rPr>
              <a:t>   FROM CHUATRI</a:t>
            </a:r>
          </a:p>
          <a:p>
            <a:pPr algn="l">
              <a:lnSpc>
                <a:spcPts val="3870"/>
              </a:lnSpc>
            </a:pPr>
            <a:r>
              <a:rPr lang="en-US" sz="2764">
                <a:solidFill>
                  <a:srgbClr val="000000"/>
                </a:solidFill>
                <a:latin typeface="Aileron"/>
                <a:ea typeface="Aileron"/>
                <a:cs typeface="Aileron"/>
                <a:sym typeface="Aileron"/>
              </a:rPr>
              <a:t>)</a:t>
            </a:r>
          </a:p>
          <a:p>
            <a:pPr algn="l">
              <a:lnSpc>
                <a:spcPts val="387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0256" y="1028700"/>
            <a:ext cx="8115300" cy="1505225"/>
            <a:chOff x="0" y="0"/>
            <a:chExt cx="2137363" cy="396438"/>
          </a:xfrm>
        </p:grpSpPr>
        <p:sp>
          <p:nvSpPr>
            <p:cNvPr name="Freeform 3" id="3"/>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bệnh nhân có tổng tiền sử dụng vật tư lớn hơn mức trung bình của tất cả bệnh nhân</a:t>
              </a:r>
            </a:p>
          </p:txBody>
        </p:sp>
      </p:grpSp>
      <p:sp>
        <p:nvSpPr>
          <p:cNvPr name="Freeform 5" id="5"/>
          <p:cNvSpPr/>
          <p:nvPr/>
        </p:nvSpPr>
        <p:spPr>
          <a:xfrm flipH="false" flipV="false" rot="0">
            <a:off x="11659664" y="4223125"/>
            <a:ext cx="4481976" cy="2787570"/>
          </a:xfrm>
          <a:custGeom>
            <a:avLst/>
            <a:gdLst/>
            <a:ahLst/>
            <a:cxnLst/>
            <a:rect r="r" b="b" t="t" l="l"/>
            <a:pathLst>
              <a:path h="2787570" w="4481976">
                <a:moveTo>
                  <a:pt x="0" y="0"/>
                </a:moveTo>
                <a:lnTo>
                  <a:pt x="4481975" y="0"/>
                </a:lnTo>
                <a:lnTo>
                  <a:pt x="4481975" y="2787570"/>
                </a:lnTo>
                <a:lnTo>
                  <a:pt x="0" y="2787570"/>
                </a:lnTo>
                <a:lnTo>
                  <a:pt x="0" y="0"/>
                </a:lnTo>
                <a:close/>
              </a:path>
            </a:pathLst>
          </a:custGeom>
          <a:blipFill>
            <a:blip r:embed="rId2"/>
            <a:stretch>
              <a:fillRect l="0" t="0" r="0" b="0"/>
            </a:stretch>
          </a:blipFill>
        </p:spPr>
      </p:sp>
      <p:sp>
        <p:nvSpPr>
          <p:cNvPr name="TextBox 6" id="6"/>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7" id="7"/>
          <p:cNvSpPr txBox="true"/>
          <p:nvPr/>
        </p:nvSpPr>
        <p:spPr>
          <a:xfrm rot="0">
            <a:off x="107319" y="31752"/>
            <a:ext cx="9708237"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THỊ NGỌC ÁNH - 23700721</a:t>
            </a:r>
          </a:p>
        </p:txBody>
      </p:sp>
      <p:sp>
        <p:nvSpPr>
          <p:cNvPr name="TextBox 8" id="8"/>
          <p:cNvSpPr txBox="true"/>
          <p:nvPr/>
        </p:nvSpPr>
        <p:spPr>
          <a:xfrm rot="0">
            <a:off x="2005217" y="2714900"/>
            <a:ext cx="8023071" cy="6761442"/>
          </a:xfrm>
          <a:prstGeom prst="rect">
            <a:avLst/>
          </a:prstGeom>
        </p:spPr>
        <p:txBody>
          <a:bodyPr anchor="t" rtlCol="false" tIns="0" lIns="0" bIns="0" rIns="0">
            <a:spAutoFit/>
          </a:bodyPr>
          <a:lstStyle/>
          <a:p>
            <a:pPr algn="l">
              <a:lnSpc>
                <a:spcPts val="3595"/>
              </a:lnSpc>
            </a:pPr>
            <a:r>
              <a:rPr lang="en-US" sz="2568">
                <a:solidFill>
                  <a:srgbClr val="000000"/>
                </a:solidFill>
                <a:latin typeface="Aileron"/>
                <a:ea typeface="Aileron"/>
                <a:cs typeface="Aileron"/>
                <a:sym typeface="Aileron"/>
              </a:rPr>
              <a:t>SELECT BN.TenBenhNhan</a:t>
            </a:r>
          </a:p>
          <a:p>
            <a:pPr algn="l">
              <a:lnSpc>
                <a:spcPts val="3595"/>
              </a:lnSpc>
            </a:pPr>
            <a:r>
              <a:rPr lang="en-US" sz="2568">
                <a:solidFill>
                  <a:srgbClr val="000000"/>
                </a:solidFill>
                <a:latin typeface="Aileron"/>
                <a:ea typeface="Aileron"/>
                <a:cs typeface="Aileron"/>
                <a:sym typeface="Aileron"/>
              </a:rPr>
              <a:t>FROM BENHNHAN BN</a:t>
            </a:r>
          </a:p>
          <a:p>
            <a:pPr algn="l">
              <a:lnSpc>
                <a:spcPts val="3595"/>
              </a:lnSpc>
            </a:pPr>
            <a:r>
              <a:rPr lang="en-US" sz="2568">
                <a:solidFill>
                  <a:srgbClr val="000000"/>
                </a:solidFill>
                <a:latin typeface="Aileron"/>
                <a:ea typeface="Aileron"/>
                <a:cs typeface="Aileron"/>
                <a:sym typeface="Aileron"/>
              </a:rPr>
              <a:t>JOIN (</a:t>
            </a:r>
          </a:p>
          <a:p>
            <a:pPr algn="l">
              <a:lnSpc>
                <a:spcPts val="3595"/>
              </a:lnSpc>
            </a:pPr>
            <a:r>
              <a:rPr lang="en-US" sz="2568">
                <a:solidFill>
                  <a:srgbClr val="000000"/>
                </a:solidFill>
                <a:latin typeface="Aileron"/>
                <a:ea typeface="Aileron"/>
                <a:cs typeface="Aileron"/>
                <a:sym typeface="Aileron"/>
              </a:rPr>
              <a:t>   S</a:t>
            </a:r>
            <a:r>
              <a:rPr lang="en-US" sz="2568">
                <a:solidFill>
                  <a:srgbClr val="000000"/>
                </a:solidFill>
                <a:latin typeface="Aileron"/>
                <a:ea typeface="Aileron"/>
                <a:cs typeface="Aileron"/>
                <a:sym typeface="Aileron"/>
              </a:rPr>
              <a:t>ELECT MaBenhNhan, SUM(TongTien) AS TongTien</a:t>
            </a:r>
          </a:p>
          <a:p>
            <a:pPr algn="l">
              <a:lnSpc>
                <a:spcPts val="3595"/>
              </a:lnSpc>
            </a:pPr>
            <a:r>
              <a:rPr lang="en-US" sz="2568">
                <a:solidFill>
                  <a:srgbClr val="000000"/>
                </a:solidFill>
                <a:latin typeface="Aileron"/>
                <a:ea typeface="Aileron"/>
                <a:cs typeface="Aileron"/>
                <a:sym typeface="Aileron"/>
              </a:rPr>
              <a:t>   FROM SUDUNG</a:t>
            </a:r>
          </a:p>
          <a:p>
            <a:pPr algn="l">
              <a:lnSpc>
                <a:spcPts val="3595"/>
              </a:lnSpc>
            </a:pPr>
            <a:r>
              <a:rPr lang="en-US" sz="2568">
                <a:solidFill>
                  <a:srgbClr val="000000"/>
                </a:solidFill>
                <a:latin typeface="Aileron"/>
                <a:ea typeface="Aileron"/>
                <a:cs typeface="Aileron"/>
                <a:sym typeface="Aileron"/>
              </a:rPr>
              <a:t>   GROUP BY MaBenhNhan</a:t>
            </a:r>
          </a:p>
          <a:p>
            <a:pPr algn="l">
              <a:lnSpc>
                <a:spcPts val="3595"/>
              </a:lnSpc>
            </a:pPr>
            <a:r>
              <a:rPr lang="en-US" sz="2568">
                <a:solidFill>
                  <a:srgbClr val="000000"/>
                </a:solidFill>
                <a:latin typeface="Aileron"/>
                <a:ea typeface="Aileron"/>
                <a:cs typeface="Aileron"/>
                <a:sym typeface="Aileron"/>
              </a:rPr>
              <a:t>) AS T ON BN.MaBenhNhan = T.MaBenhNhan</a:t>
            </a:r>
          </a:p>
          <a:p>
            <a:pPr algn="l">
              <a:lnSpc>
                <a:spcPts val="3595"/>
              </a:lnSpc>
            </a:pPr>
            <a:r>
              <a:rPr lang="en-US" sz="2568">
                <a:solidFill>
                  <a:srgbClr val="000000"/>
                </a:solidFill>
                <a:latin typeface="Aileron"/>
                <a:ea typeface="Aileron"/>
                <a:cs typeface="Aileron"/>
                <a:sym typeface="Aileron"/>
              </a:rPr>
              <a:t>WHERE</a:t>
            </a:r>
            <a:r>
              <a:rPr lang="en-US" sz="2568">
                <a:solidFill>
                  <a:srgbClr val="000000"/>
                </a:solidFill>
                <a:latin typeface="Aileron"/>
                <a:ea typeface="Aileron"/>
                <a:cs typeface="Aileron"/>
                <a:sym typeface="Aileron"/>
              </a:rPr>
              <a:t> T.TongTien &gt; (</a:t>
            </a:r>
          </a:p>
          <a:p>
            <a:pPr algn="l">
              <a:lnSpc>
                <a:spcPts val="3595"/>
              </a:lnSpc>
            </a:pPr>
            <a:r>
              <a:rPr lang="en-US" sz="2568">
                <a:solidFill>
                  <a:srgbClr val="000000"/>
                </a:solidFill>
                <a:latin typeface="Aileron"/>
                <a:ea typeface="Aileron"/>
                <a:cs typeface="Aileron"/>
                <a:sym typeface="Aileron"/>
              </a:rPr>
              <a:t>   SELECT AVG(TongTien)</a:t>
            </a:r>
          </a:p>
          <a:p>
            <a:pPr algn="l">
              <a:lnSpc>
                <a:spcPts val="3595"/>
              </a:lnSpc>
            </a:pPr>
            <a:r>
              <a:rPr lang="en-US" sz="2568">
                <a:solidFill>
                  <a:srgbClr val="000000"/>
                </a:solidFill>
                <a:latin typeface="Aileron"/>
                <a:ea typeface="Aileron"/>
                <a:cs typeface="Aileron"/>
                <a:sym typeface="Aileron"/>
              </a:rPr>
              <a:t>   FROM (</a:t>
            </a:r>
          </a:p>
          <a:p>
            <a:pPr algn="l">
              <a:lnSpc>
                <a:spcPts val="3595"/>
              </a:lnSpc>
            </a:pPr>
            <a:r>
              <a:rPr lang="en-US" sz="2568">
                <a:solidFill>
                  <a:srgbClr val="000000"/>
                </a:solidFill>
                <a:latin typeface="Aileron"/>
                <a:ea typeface="Aileron"/>
                <a:cs typeface="Aileron"/>
                <a:sym typeface="Aileron"/>
              </a:rPr>
              <a:t>       SELECT SUM(TongTien) AS TongTien</a:t>
            </a:r>
          </a:p>
          <a:p>
            <a:pPr algn="l">
              <a:lnSpc>
                <a:spcPts val="3595"/>
              </a:lnSpc>
            </a:pPr>
            <a:r>
              <a:rPr lang="en-US" sz="2568">
                <a:solidFill>
                  <a:srgbClr val="000000"/>
                </a:solidFill>
                <a:latin typeface="Aileron"/>
                <a:ea typeface="Aileron"/>
                <a:cs typeface="Aileron"/>
                <a:sym typeface="Aileron"/>
              </a:rPr>
              <a:t>       FROM SUDUNG</a:t>
            </a:r>
          </a:p>
          <a:p>
            <a:pPr algn="l">
              <a:lnSpc>
                <a:spcPts val="3595"/>
              </a:lnSpc>
            </a:pPr>
            <a:r>
              <a:rPr lang="en-US" sz="2568">
                <a:solidFill>
                  <a:srgbClr val="000000"/>
                </a:solidFill>
                <a:latin typeface="Aileron"/>
                <a:ea typeface="Aileron"/>
                <a:cs typeface="Aileron"/>
                <a:sym typeface="Aileron"/>
              </a:rPr>
              <a:t>       GROUP BY MaBenhNhan</a:t>
            </a:r>
          </a:p>
          <a:p>
            <a:pPr algn="l">
              <a:lnSpc>
                <a:spcPts val="3595"/>
              </a:lnSpc>
            </a:pPr>
            <a:r>
              <a:rPr lang="en-US" sz="2568">
                <a:solidFill>
                  <a:srgbClr val="000000"/>
                </a:solidFill>
                <a:latin typeface="Aileron"/>
                <a:ea typeface="Aileron"/>
                <a:cs typeface="Aileron"/>
                <a:sym typeface="Aileron"/>
              </a:rPr>
              <a:t>   ) AS Sub)</a:t>
            </a:r>
          </a:p>
          <a:p>
            <a:pPr algn="l">
              <a:lnSpc>
                <a:spcPts val="3595"/>
              </a:lnSpc>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652" y="974116"/>
            <a:ext cx="8115300" cy="1905000"/>
            <a:chOff x="0" y="0"/>
            <a:chExt cx="2137363" cy="501728"/>
          </a:xfrm>
        </p:grpSpPr>
        <p:sp>
          <p:nvSpPr>
            <p:cNvPr name="Freeform 3" id="3"/>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5" id="5"/>
          <p:cNvSpPr/>
          <p:nvPr/>
        </p:nvSpPr>
        <p:spPr>
          <a:xfrm flipV="true">
            <a:off x="9001750" y="1028700"/>
            <a:ext cx="0" cy="858017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144000" y="1028700"/>
            <a:ext cx="8115300" cy="1905000"/>
            <a:chOff x="0" y="0"/>
            <a:chExt cx="2137363" cy="501728"/>
          </a:xfrm>
        </p:grpSpPr>
        <p:sp>
          <p:nvSpPr>
            <p:cNvPr name="Freeform 7" id="7"/>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(GROUPBY) Liệt kê các nhân viên làm việc ở tối đa 1 khu chữa trị, kèm theo số khu đã làm và tổng số giờ làm việc.</a:t>
              </a:r>
            </a:p>
            <a:p>
              <a:pPr algn="ctr" marL="0" indent="0" lvl="0">
                <a:lnSpc>
                  <a:spcPts val="3640"/>
                </a:lnSpc>
                <a:spcBef>
                  <a:spcPct val="0"/>
                </a:spcBef>
              </a:pPr>
            </a:p>
          </p:txBody>
        </p:sp>
      </p:grpSp>
      <p:sp>
        <p:nvSpPr>
          <p:cNvPr name="Freeform 9" id="9"/>
          <p:cNvSpPr/>
          <p:nvPr/>
        </p:nvSpPr>
        <p:spPr>
          <a:xfrm flipH="false" flipV="false" rot="0">
            <a:off x="1241229" y="6917619"/>
            <a:ext cx="6646096" cy="2691259"/>
          </a:xfrm>
          <a:custGeom>
            <a:avLst/>
            <a:gdLst/>
            <a:ahLst/>
            <a:cxnLst/>
            <a:rect r="r" b="b" t="t" l="l"/>
            <a:pathLst>
              <a:path h="2691259" w="6646096">
                <a:moveTo>
                  <a:pt x="0" y="0"/>
                </a:moveTo>
                <a:lnTo>
                  <a:pt x="6646096" y="0"/>
                </a:lnTo>
                <a:lnTo>
                  <a:pt x="6646096" y="2691258"/>
                </a:lnTo>
                <a:lnTo>
                  <a:pt x="0" y="2691258"/>
                </a:lnTo>
                <a:lnTo>
                  <a:pt x="0" y="0"/>
                </a:lnTo>
                <a:close/>
              </a:path>
            </a:pathLst>
          </a:custGeom>
          <a:blipFill>
            <a:blip r:embed="rId2"/>
            <a:stretch>
              <a:fillRect l="0" t="0" r="0" b="0"/>
            </a:stretch>
          </a:blipFill>
        </p:spPr>
      </p:sp>
      <p:sp>
        <p:nvSpPr>
          <p:cNvPr name="Freeform 10" id="10"/>
          <p:cNvSpPr/>
          <p:nvPr/>
        </p:nvSpPr>
        <p:spPr>
          <a:xfrm flipH="false" flipV="false" rot="0">
            <a:off x="9487406" y="7610963"/>
            <a:ext cx="6011645" cy="2497343"/>
          </a:xfrm>
          <a:custGeom>
            <a:avLst/>
            <a:gdLst/>
            <a:ahLst/>
            <a:cxnLst/>
            <a:rect r="r" b="b" t="t" l="l"/>
            <a:pathLst>
              <a:path h="2497343" w="6011645">
                <a:moveTo>
                  <a:pt x="0" y="0"/>
                </a:moveTo>
                <a:lnTo>
                  <a:pt x="6011645" y="0"/>
                </a:lnTo>
                <a:lnTo>
                  <a:pt x="6011645" y="2497343"/>
                </a:lnTo>
                <a:lnTo>
                  <a:pt x="0" y="2497343"/>
                </a:lnTo>
                <a:lnTo>
                  <a:pt x="0" y="0"/>
                </a:lnTo>
                <a:close/>
              </a:path>
            </a:pathLst>
          </a:custGeom>
          <a:blipFill>
            <a:blip r:embed="rId3"/>
            <a:stretch>
              <a:fillRect l="0" t="0" r="0" b="0"/>
            </a:stretch>
          </a:blipFill>
        </p:spPr>
      </p:sp>
      <p:sp>
        <p:nvSpPr>
          <p:cNvPr name="TextBox 11" id="11"/>
          <p:cNvSpPr txBox="true"/>
          <p:nvPr/>
        </p:nvSpPr>
        <p:spPr>
          <a:xfrm rot="0">
            <a:off x="417866" y="3144918"/>
            <a:ext cx="8730896" cy="4189999"/>
          </a:xfrm>
          <a:prstGeom prst="rect">
            <a:avLst/>
          </a:prstGeom>
        </p:spPr>
        <p:txBody>
          <a:bodyPr anchor="t" rtlCol="false" tIns="0" lIns="0" bIns="0" rIns="0">
            <a:spAutoFit/>
          </a:bodyPr>
          <a:lstStyle/>
          <a:p>
            <a:pPr algn="l">
              <a:lnSpc>
                <a:spcPts val="3730"/>
              </a:lnSpc>
            </a:pPr>
            <a:r>
              <a:rPr lang="en-US" sz="2664">
                <a:solidFill>
                  <a:srgbClr val="000000"/>
                </a:solidFill>
                <a:latin typeface="Aileron"/>
                <a:ea typeface="Aileron"/>
                <a:cs typeface="Aileron"/>
                <a:sym typeface="Aileron"/>
              </a:rPr>
              <a:t>SELECT </a:t>
            </a:r>
          </a:p>
          <a:p>
            <a:pPr algn="l">
              <a:lnSpc>
                <a:spcPts val="3730"/>
              </a:lnSpc>
            </a:pPr>
            <a:r>
              <a:rPr lang="en-US" sz="2664">
                <a:solidFill>
                  <a:srgbClr val="000000"/>
                </a:solidFill>
                <a:latin typeface="Aileron"/>
                <a:ea typeface="Aileron"/>
                <a:cs typeface="Aileron"/>
                <a:sym typeface="Aileron"/>
              </a:rPr>
              <a:t>    BN.TenBenhNhan, </a:t>
            </a:r>
          </a:p>
          <a:p>
            <a:pPr algn="l">
              <a:lnSpc>
                <a:spcPts val="3730"/>
              </a:lnSpc>
            </a:pPr>
            <a:r>
              <a:rPr lang="en-US" sz="2664">
                <a:solidFill>
                  <a:srgbClr val="000000"/>
                </a:solidFill>
                <a:latin typeface="Aileron"/>
                <a:ea typeface="Aileron"/>
                <a:cs typeface="Aileron"/>
                <a:sym typeface="Aileron"/>
              </a:rPr>
              <a:t>    BN.LoaiBenhNhan, </a:t>
            </a:r>
          </a:p>
          <a:p>
            <a:pPr algn="l">
              <a:lnSpc>
                <a:spcPts val="3730"/>
              </a:lnSpc>
            </a:pPr>
            <a:r>
              <a:rPr lang="en-US" sz="2664">
                <a:solidFill>
                  <a:srgbClr val="000000"/>
                </a:solidFill>
                <a:latin typeface="Aileron"/>
                <a:ea typeface="Aileron"/>
                <a:cs typeface="Aileron"/>
                <a:sym typeface="Aileron"/>
              </a:rPr>
              <a:t>    YEAR(GETDATE()) - YEAR(BN.NgaySinh) AS Tuoi</a:t>
            </a:r>
          </a:p>
          <a:p>
            <a:pPr algn="l">
              <a:lnSpc>
                <a:spcPts val="3730"/>
              </a:lnSpc>
            </a:pPr>
            <a:r>
              <a:rPr lang="en-US" sz="2664">
                <a:solidFill>
                  <a:srgbClr val="000000"/>
                </a:solidFill>
                <a:latin typeface="Aileron"/>
                <a:ea typeface="Aileron"/>
                <a:cs typeface="Aileron"/>
                <a:sym typeface="Aileron"/>
              </a:rPr>
              <a:t>FROM BENHNHAN BN</a:t>
            </a:r>
          </a:p>
          <a:p>
            <a:pPr algn="l">
              <a:lnSpc>
                <a:spcPts val="3730"/>
              </a:lnSpc>
            </a:pPr>
            <a:r>
              <a:rPr lang="en-US" sz="2664">
                <a:solidFill>
                  <a:srgbClr val="000000"/>
                </a:solidFill>
                <a:latin typeface="Aileron"/>
                <a:ea typeface="Aileron"/>
                <a:cs typeface="Aileron"/>
                <a:sym typeface="Aileron"/>
              </a:rPr>
              <a:t>WHERE BN.MaBenhNhan NOT IN (</a:t>
            </a:r>
          </a:p>
          <a:p>
            <a:pPr algn="l">
              <a:lnSpc>
                <a:spcPts val="3730"/>
              </a:lnSpc>
            </a:pPr>
            <a:r>
              <a:rPr lang="en-US" sz="2664">
                <a:solidFill>
                  <a:srgbClr val="000000"/>
                </a:solidFill>
                <a:latin typeface="Aileron"/>
                <a:ea typeface="Aileron"/>
                <a:cs typeface="Aileron"/>
                <a:sym typeface="Aileron"/>
              </a:rPr>
              <a:t>    SELECT DISTINCT MaBenhNhan FROM CHUATRI)</a:t>
            </a:r>
          </a:p>
          <a:p>
            <a:pPr algn="l">
              <a:lnSpc>
                <a:spcPts val="3730"/>
              </a:lnSpc>
              <a:spcBef>
                <a:spcPct val="0"/>
              </a:spcBef>
            </a:pPr>
          </a:p>
          <a:p>
            <a:pPr algn="l">
              <a:lnSpc>
                <a:spcPts val="3730"/>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14" id="14"/>
          <p:cNvSpPr txBox="true"/>
          <p:nvPr/>
        </p:nvSpPr>
        <p:spPr>
          <a:xfrm rot="0">
            <a:off x="9652075" y="2954418"/>
            <a:ext cx="8196804" cy="5308830"/>
          </a:xfrm>
          <a:prstGeom prst="rect">
            <a:avLst/>
          </a:prstGeom>
        </p:spPr>
        <p:txBody>
          <a:bodyPr anchor="t" rtlCol="false" tIns="0" lIns="0" bIns="0" rIns="0">
            <a:spAutoFit/>
          </a:bodyPr>
          <a:lstStyle/>
          <a:p>
            <a:pPr algn="l">
              <a:lnSpc>
                <a:spcPts val="3540"/>
              </a:lnSpc>
            </a:pPr>
            <a:r>
              <a:rPr lang="en-US" sz="2528">
                <a:solidFill>
                  <a:srgbClr val="000000"/>
                </a:solidFill>
                <a:latin typeface="Aileron"/>
                <a:ea typeface="Aileron"/>
                <a:cs typeface="Aileron"/>
                <a:sym typeface="Aileron"/>
              </a:rPr>
              <a:t>SELECT </a:t>
            </a:r>
          </a:p>
          <a:p>
            <a:pPr algn="l">
              <a:lnSpc>
                <a:spcPts val="3540"/>
              </a:lnSpc>
            </a:pPr>
            <a:r>
              <a:rPr lang="en-US" sz="2528">
                <a:solidFill>
                  <a:srgbClr val="000000"/>
                </a:solidFill>
                <a:latin typeface="Aileron"/>
                <a:ea typeface="Aileron"/>
                <a:cs typeface="Aileron"/>
                <a:sym typeface="Aileron"/>
              </a:rPr>
              <a:t>    NV.TenNhanVien,</a:t>
            </a:r>
          </a:p>
          <a:p>
            <a:pPr algn="l">
              <a:lnSpc>
                <a:spcPts val="3540"/>
              </a:lnSpc>
            </a:pPr>
            <a:r>
              <a:rPr lang="en-US" sz="2528">
                <a:solidFill>
                  <a:srgbClr val="000000"/>
                </a:solidFill>
                <a:latin typeface="Aileron"/>
                <a:ea typeface="Aileron"/>
                <a:cs typeface="Aileron"/>
                <a:sym typeface="Aileron"/>
              </a:rPr>
              <a:t>    COUNT(DISTINCT LV.SoKhuChuaTri) AS SoKhuThamGia,</a:t>
            </a:r>
          </a:p>
          <a:p>
            <a:pPr algn="l">
              <a:lnSpc>
                <a:spcPts val="3540"/>
              </a:lnSpc>
            </a:pPr>
            <a:r>
              <a:rPr lang="en-US" sz="2528">
                <a:solidFill>
                  <a:srgbClr val="000000"/>
                </a:solidFill>
                <a:latin typeface="Aileron"/>
                <a:ea typeface="Aileron"/>
                <a:cs typeface="Aileron"/>
                <a:sym typeface="Aileron"/>
              </a:rPr>
              <a:t>    SUM(LV.SoGioLamViec) AS TongGioLam</a:t>
            </a:r>
          </a:p>
          <a:p>
            <a:pPr algn="l">
              <a:lnSpc>
                <a:spcPts val="3540"/>
              </a:lnSpc>
            </a:pPr>
            <a:r>
              <a:rPr lang="en-US" sz="2528">
                <a:solidFill>
                  <a:srgbClr val="000000"/>
                </a:solidFill>
                <a:latin typeface="Aileron"/>
                <a:ea typeface="Aileron"/>
                <a:cs typeface="Aileron"/>
                <a:sym typeface="Aileron"/>
              </a:rPr>
              <a:t>FROM LAMVIEC LV</a:t>
            </a:r>
          </a:p>
          <a:p>
            <a:pPr algn="l">
              <a:lnSpc>
                <a:spcPts val="3540"/>
              </a:lnSpc>
            </a:pPr>
            <a:r>
              <a:rPr lang="en-US" sz="2528">
                <a:solidFill>
                  <a:srgbClr val="000000"/>
                </a:solidFill>
                <a:latin typeface="Aileron"/>
                <a:ea typeface="Aileron"/>
                <a:cs typeface="Aileron"/>
                <a:sym typeface="Aileron"/>
              </a:rPr>
              <a:t>JOIN NHANVIEN NV ON LV.MaNhanVien = NV.MaNhanVien</a:t>
            </a:r>
          </a:p>
          <a:p>
            <a:pPr algn="l">
              <a:lnSpc>
                <a:spcPts val="3540"/>
              </a:lnSpc>
            </a:pPr>
            <a:r>
              <a:rPr lang="en-US" sz="2528">
                <a:solidFill>
                  <a:srgbClr val="000000"/>
                </a:solidFill>
                <a:latin typeface="Aileron"/>
                <a:ea typeface="Aileron"/>
                <a:cs typeface="Aileron"/>
                <a:sym typeface="Aileron"/>
              </a:rPr>
              <a:t>GROUP BY NV.TenNhanVien</a:t>
            </a:r>
          </a:p>
          <a:p>
            <a:pPr algn="l">
              <a:lnSpc>
                <a:spcPts val="3540"/>
              </a:lnSpc>
            </a:pPr>
            <a:r>
              <a:rPr lang="en-US" sz="2528">
                <a:solidFill>
                  <a:srgbClr val="000000"/>
                </a:solidFill>
                <a:latin typeface="Aileron"/>
                <a:ea typeface="Aileron"/>
                <a:cs typeface="Aileron"/>
                <a:sym typeface="Aileron"/>
              </a:rPr>
              <a:t>HAVING COUNT(DISTINCT LV.SoKhuChuaTri) &lt;= 1</a:t>
            </a:r>
          </a:p>
          <a:p>
            <a:pPr algn="l">
              <a:lnSpc>
                <a:spcPts val="3540"/>
              </a:lnSpc>
            </a:pPr>
          </a:p>
          <a:p>
            <a:pPr algn="l">
              <a:lnSpc>
                <a:spcPts val="3540"/>
              </a:lnSpc>
              <a:spcBef>
                <a:spcPct val="0"/>
              </a:spcBef>
            </a:pPr>
          </a:p>
        </p:txBody>
      </p:sp>
      <p:sp>
        <p:nvSpPr>
          <p:cNvPr name="TextBox 15" id="15"/>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6" id="16"/>
          <p:cNvSpPr txBox="true"/>
          <p:nvPr/>
        </p:nvSpPr>
        <p:spPr>
          <a:xfrm rot="0">
            <a:off x="563888" y="1237570"/>
            <a:ext cx="8130063" cy="2219257"/>
          </a:xfrm>
          <a:prstGeom prst="rect">
            <a:avLst/>
          </a:prstGeom>
        </p:spPr>
        <p:txBody>
          <a:bodyPr anchor="t" rtlCol="false" tIns="0" lIns="0" bIns="0" rIns="0">
            <a:spAutoFit/>
          </a:bodyPr>
          <a:lstStyle/>
          <a:p>
            <a:pPr algn="ctr">
              <a:lnSpc>
                <a:spcPts val="3537"/>
              </a:lnSpc>
              <a:spcBef>
                <a:spcPct val="0"/>
              </a:spcBef>
            </a:pPr>
            <a:r>
              <a:rPr lang="en-US" b="true" sz="2526">
                <a:solidFill>
                  <a:srgbClr val="000000"/>
                </a:solidFill>
                <a:latin typeface="Aileron Bold"/>
                <a:ea typeface="Aileron Bold"/>
                <a:cs typeface="Aileron Bold"/>
                <a:sym typeface="Aileron Bold"/>
              </a:rPr>
              <a:t>(bất</a:t>
            </a:r>
            <a:r>
              <a:rPr lang="en-US" b="true" sz="2526">
                <a:solidFill>
                  <a:srgbClr val="000000"/>
                </a:solidFill>
                <a:latin typeface="Aileron Bold"/>
                <a:ea typeface="Aileron Bold"/>
                <a:cs typeface="Aileron Bold"/>
                <a:sym typeface="Aileron Bold"/>
              </a:rPr>
              <a:t> kỳ)Liệt kê danh sách bệnh nhân chưa từng được điều trị lần nào (không có trong bảng CHUATRI), kèm loại bệnh nhân và tuổi (tính đến năm 2025).</a:t>
            </a:r>
          </a:p>
          <a:p>
            <a:pPr algn="ctr">
              <a:lnSpc>
                <a:spcPts val="3537"/>
              </a:lnSpc>
              <a:spcBef>
                <a:spcPct val="0"/>
              </a:spcBef>
            </a:pPr>
          </a:p>
          <a:p>
            <a:pPr algn="ctr">
              <a:lnSpc>
                <a:spcPts val="353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7082" y="-273192"/>
            <a:ext cx="19178568" cy="10560192"/>
            <a:chOff x="0" y="0"/>
            <a:chExt cx="5051145" cy="2781285"/>
          </a:xfrm>
        </p:grpSpPr>
        <p:sp>
          <p:nvSpPr>
            <p:cNvPr name="Freeform 3" id="3"/>
            <p:cNvSpPr/>
            <p:nvPr/>
          </p:nvSpPr>
          <p:spPr>
            <a:xfrm flipH="false" flipV="false" rot="0">
              <a:off x="0" y="0"/>
              <a:ext cx="5051146" cy="2781285"/>
            </a:xfrm>
            <a:custGeom>
              <a:avLst/>
              <a:gdLst/>
              <a:ahLst/>
              <a:cxnLst/>
              <a:rect r="r" b="b" t="t" l="l"/>
              <a:pathLst>
                <a:path h="2781285" w="5051146">
                  <a:moveTo>
                    <a:pt x="0" y="0"/>
                  </a:moveTo>
                  <a:lnTo>
                    <a:pt x="5051146" y="0"/>
                  </a:lnTo>
                  <a:lnTo>
                    <a:pt x="5051146" y="2781285"/>
                  </a:lnTo>
                  <a:lnTo>
                    <a:pt x="0" y="2781285"/>
                  </a:lnTo>
                  <a:close/>
                </a:path>
              </a:pathLst>
            </a:custGeom>
            <a:solidFill>
              <a:srgbClr val="E1EDFC"/>
            </a:solidFill>
          </p:spPr>
        </p:sp>
        <p:sp>
          <p:nvSpPr>
            <p:cNvPr name="TextBox 4" id="4"/>
            <p:cNvSpPr txBox="true"/>
            <p:nvPr/>
          </p:nvSpPr>
          <p:spPr>
            <a:xfrm>
              <a:off x="0" y="-47625"/>
              <a:ext cx="5051145" cy="282891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456820" y="121698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1933" y="1028700"/>
            <a:ext cx="16644135" cy="9258300"/>
          </a:xfrm>
          <a:custGeom>
            <a:avLst/>
            <a:gdLst/>
            <a:ahLst/>
            <a:cxnLst/>
            <a:rect r="r" b="b" t="t" l="l"/>
            <a:pathLst>
              <a:path h="9258300" w="16644135">
                <a:moveTo>
                  <a:pt x="0" y="0"/>
                </a:moveTo>
                <a:lnTo>
                  <a:pt x="16644134" y="0"/>
                </a:lnTo>
                <a:lnTo>
                  <a:pt x="16644134" y="9258300"/>
                </a:lnTo>
                <a:lnTo>
                  <a:pt x="0" y="9258300"/>
                </a:lnTo>
                <a:lnTo>
                  <a:pt x="0" y="0"/>
                </a:lnTo>
                <a:close/>
              </a:path>
            </a:pathLst>
          </a:custGeom>
          <a:blipFill>
            <a:blip r:embed="rId4"/>
            <a:stretch>
              <a:fillRect l="0" t="0" r="0" b="0"/>
            </a:stretch>
          </a:blipFill>
        </p:spPr>
      </p:sp>
      <p:sp>
        <p:nvSpPr>
          <p:cNvPr name="TextBox 7" id="7"/>
          <p:cNvSpPr txBox="true"/>
          <p:nvPr/>
        </p:nvSpPr>
        <p:spPr>
          <a:xfrm rot="0">
            <a:off x="-197760" y="139700"/>
            <a:ext cx="6654579" cy="889000"/>
          </a:xfrm>
          <a:prstGeom prst="rect">
            <a:avLst/>
          </a:prstGeom>
        </p:spPr>
        <p:txBody>
          <a:bodyPr anchor="t" rtlCol="false" tIns="0" lIns="0" bIns="0" rIns="0">
            <a:spAutoFit/>
          </a:bodyPr>
          <a:lstStyle/>
          <a:p>
            <a:pPr algn="l" marL="1079501" indent="-539750" lvl="1">
              <a:lnSpc>
                <a:spcPts val="6350"/>
              </a:lnSpc>
              <a:spcBef>
                <a:spcPct val="0"/>
              </a:spcBef>
              <a:buAutoNum type="arabicPeriod" startAt="1"/>
            </a:pPr>
            <a:r>
              <a:rPr lang="en-US" b="true" sz="5000">
                <a:solidFill>
                  <a:srgbClr val="0E2F5F"/>
                </a:solidFill>
                <a:latin typeface="Akzidenz-Grotesk Heavy"/>
                <a:ea typeface="Akzidenz-Grotesk Heavy"/>
                <a:cs typeface="Akzidenz-Grotesk Heavy"/>
                <a:sym typeface="Akzidenz-Grotesk Heavy"/>
              </a:rPr>
              <a:t>MÔ HÌNH ER</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8652" y="974116"/>
            <a:ext cx="8115300" cy="1905000"/>
            <a:chOff x="0" y="0"/>
            <a:chExt cx="2137363" cy="501728"/>
          </a:xfrm>
        </p:grpSpPr>
        <p:sp>
          <p:nvSpPr>
            <p:cNvPr name="Freeform 3" id="3"/>
            <p:cNvSpPr/>
            <p:nvPr/>
          </p:nvSpPr>
          <p:spPr>
            <a:xfrm flipH="false" flipV="false" rot="0">
              <a:off x="0" y="0"/>
              <a:ext cx="2137363" cy="501728"/>
            </a:xfrm>
            <a:custGeom>
              <a:avLst/>
              <a:gdLst/>
              <a:ahLst/>
              <a:cxnLst/>
              <a:rect r="r" b="b" t="t" l="l"/>
              <a:pathLst>
                <a:path h="501728" w="2137363">
                  <a:moveTo>
                    <a:pt x="56285" y="0"/>
                  </a:moveTo>
                  <a:lnTo>
                    <a:pt x="2081077" y="0"/>
                  </a:lnTo>
                  <a:cubicBezTo>
                    <a:pt x="2096005" y="0"/>
                    <a:pt x="2110322" y="5930"/>
                    <a:pt x="2120877" y="16486"/>
                  </a:cubicBezTo>
                  <a:cubicBezTo>
                    <a:pt x="2131433" y="27041"/>
                    <a:pt x="2137363" y="41358"/>
                    <a:pt x="2137363" y="56285"/>
                  </a:cubicBezTo>
                  <a:lnTo>
                    <a:pt x="2137363" y="445443"/>
                  </a:lnTo>
                  <a:cubicBezTo>
                    <a:pt x="2137363" y="460371"/>
                    <a:pt x="2131433" y="474687"/>
                    <a:pt x="2120877" y="485243"/>
                  </a:cubicBezTo>
                  <a:cubicBezTo>
                    <a:pt x="2110322" y="495798"/>
                    <a:pt x="2096005" y="501728"/>
                    <a:pt x="2081077" y="501728"/>
                  </a:cubicBezTo>
                  <a:lnTo>
                    <a:pt x="56285" y="501728"/>
                  </a:lnTo>
                  <a:cubicBezTo>
                    <a:pt x="41358" y="501728"/>
                    <a:pt x="27041" y="495798"/>
                    <a:pt x="16486" y="485243"/>
                  </a:cubicBezTo>
                  <a:cubicBezTo>
                    <a:pt x="5930" y="474687"/>
                    <a:pt x="0" y="460371"/>
                    <a:pt x="0" y="445443"/>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558878"/>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5" id="5"/>
          <p:cNvSpPr/>
          <p:nvPr/>
        </p:nvSpPr>
        <p:spPr>
          <a:xfrm flipV="true">
            <a:off x="9001750" y="1028700"/>
            <a:ext cx="0" cy="8580177"/>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144000"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(Truy vấn) Liệt kê danh sách bệnh nhân, bác sĩ điều trị, tên phương pháp chữa trị, thời gian, kết quả, và khu chữa trị của họ.</a:t>
              </a:r>
            </a:p>
          </p:txBody>
        </p:sp>
      </p:grpSp>
      <p:sp>
        <p:nvSpPr>
          <p:cNvPr name="Freeform 9" id="9"/>
          <p:cNvSpPr/>
          <p:nvPr/>
        </p:nvSpPr>
        <p:spPr>
          <a:xfrm flipH="false" flipV="false" rot="0">
            <a:off x="298989" y="8124898"/>
            <a:ext cx="8423098" cy="2266804"/>
          </a:xfrm>
          <a:custGeom>
            <a:avLst/>
            <a:gdLst/>
            <a:ahLst/>
            <a:cxnLst/>
            <a:rect r="r" b="b" t="t" l="l"/>
            <a:pathLst>
              <a:path h="2266804" w="8423098">
                <a:moveTo>
                  <a:pt x="0" y="0"/>
                </a:moveTo>
                <a:lnTo>
                  <a:pt x="8423099" y="0"/>
                </a:lnTo>
                <a:lnTo>
                  <a:pt x="8423099" y="2266804"/>
                </a:lnTo>
                <a:lnTo>
                  <a:pt x="0" y="2266804"/>
                </a:lnTo>
                <a:lnTo>
                  <a:pt x="0" y="0"/>
                </a:lnTo>
                <a:close/>
              </a:path>
            </a:pathLst>
          </a:custGeom>
          <a:blipFill>
            <a:blip r:embed="rId2"/>
            <a:stretch>
              <a:fillRect l="0" t="0" r="0" b="0"/>
            </a:stretch>
          </a:blipFill>
        </p:spPr>
      </p:sp>
      <p:sp>
        <p:nvSpPr>
          <p:cNvPr name="Freeform 10" id="10"/>
          <p:cNvSpPr/>
          <p:nvPr/>
        </p:nvSpPr>
        <p:spPr>
          <a:xfrm flipH="false" flipV="false" rot="0">
            <a:off x="9277975" y="7822175"/>
            <a:ext cx="8768489" cy="1976711"/>
          </a:xfrm>
          <a:custGeom>
            <a:avLst/>
            <a:gdLst/>
            <a:ahLst/>
            <a:cxnLst/>
            <a:rect r="r" b="b" t="t" l="l"/>
            <a:pathLst>
              <a:path h="1976711" w="8768489">
                <a:moveTo>
                  <a:pt x="0" y="0"/>
                </a:moveTo>
                <a:lnTo>
                  <a:pt x="8768489" y="0"/>
                </a:lnTo>
                <a:lnTo>
                  <a:pt x="8768489" y="1976711"/>
                </a:lnTo>
                <a:lnTo>
                  <a:pt x="0" y="1976711"/>
                </a:lnTo>
                <a:lnTo>
                  <a:pt x="0" y="0"/>
                </a:lnTo>
                <a:close/>
              </a:path>
            </a:pathLst>
          </a:custGeom>
          <a:blipFill>
            <a:blip r:embed="rId3"/>
            <a:stretch>
              <a:fillRect l="0" t="0" r="0" b="0"/>
            </a:stretch>
          </a:blipFill>
        </p:spPr>
      </p:sp>
      <p:sp>
        <p:nvSpPr>
          <p:cNvPr name="TextBox 11" id="11"/>
          <p:cNvSpPr txBox="true"/>
          <p:nvPr/>
        </p:nvSpPr>
        <p:spPr>
          <a:xfrm rot="0">
            <a:off x="298989" y="3021991"/>
            <a:ext cx="8216985" cy="5673322"/>
          </a:xfrm>
          <a:prstGeom prst="rect">
            <a:avLst/>
          </a:prstGeom>
        </p:spPr>
        <p:txBody>
          <a:bodyPr anchor="t" rtlCol="false" tIns="0" lIns="0" bIns="0" rIns="0">
            <a:spAutoFit/>
          </a:bodyPr>
          <a:lstStyle/>
          <a:p>
            <a:pPr algn="l">
              <a:lnSpc>
                <a:spcPts val="2835"/>
              </a:lnSpc>
            </a:pPr>
            <a:r>
              <a:rPr lang="en-US" sz="2025">
                <a:solidFill>
                  <a:srgbClr val="000000"/>
                </a:solidFill>
                <a:latin typeface="Aileron"/>
                <a:ea typeface="Aileron"/>
                <a:cs typeface="Aileron"/>
                <a:sym typeface="Aileron"/>
              </a:rPr>
              <a:t>SELECT </a:t>
            </a:r>
          </a:p>
          <a:p>
            <a:pPr algn="l">
              <a:lnSpc>
                <a:spcPts val="2835"/>
              </a:lnSpc>
            </a:pPr>
            <a:r>
              <a:rPr lang="en-US" sz="2025">
                <a:solidFill>
                  <a:srgbClr val="000000"/>
                </a:solidFill>
                <a:latin typeface="Aileron"/>
                <a:ea typeface="Aileron"/>
                <a:cs typeface="Aileron"/>
                <a:sym typeface="Aileron"/>
              </a:rPr>
              <a:t>    BN.TenBenhNhan,</a:t>
            </a:r>
          </a:p>
          <a:p>
            <a:pPr algn="l">
              <a:lnSpc>
                <a:spcPts val="2835"/>
              </a:lnSpc>
            </a:pPr>
            <a:r>
              <a:rPr lang="en-US" sz="2025">
                <a:solidFill>
                  <a:srgbClr val="000000"/>
                </a:solidFill>
                <a:latin typeface="Aileron"/>
                <a:ea typeface="Aileron"/>
                <a:cs typeface="Aileron"/>
                <a:sym typeface="Aileron"/>
              </a:rPr>
              <a:t>    BS.TenBacSi AS BacSiTheoDoi,</a:t>
            </a:r>
          </a:p>
          <a:p>
            <a:pPr algn="l">
              <a:lnSpc>
                <a:spcPts val="2835"/>
              </a:lnSpc>
            </a:pPr>
            <a:r>
              <a:rPr lang="en-US" sz="2025">
                <a:solidFill>
                  <a:srgbClr val="000000"/>
                </a:solidFill>
                <a:latin typeface="Aileron"/>
                <a:ea typeface="Aileron"/>
                <a:cs typeface="Aileron"/>
                <a:sym typeface="Aileron"/>
              </a:rPr>
              <a:t>  (SELECT COUNT(*) </a:t>
            </a:r>
          </a:p>
          <a:p>
            <a:pPr algn="l">
              <a:lnSpc>
                <a:spcPts val="2835"/>
              </a:lnSpc>
            </a:pPr>
            <a:r>
              <a:rPr lang="en-US" sz="2025">
                <a:solidFill>
                  <a:srgbClr val="000000"/>
                </a:solidFill>
                <a:latin typeface="Aileron"/>
                <a:ea typeface="Aileron"/>
                <a:cs typeface="Aileron"/>
                <a:sym typeface="Aileron"/>
              </a:rPr>
              <a:t>        FROM SUDUNG SD </a:t>
            </a:r>
          </a:p>
          <a:p>
            <a:pPr algn="l">
              <a:lnSpc>
                <a:spcPts val="2835"/>
              </a:lnSpc>
            </a:pPr>
            <a:r>
              <a:rPr lang="en-US" sz="2025">
                <a:solidFill>
                  <a:srgbClr val="000000"/>
                </a:solidFill>
                <a:latin typeface="Aileron"/>
                <a:ea typeface="Aileron"/>
                <a:cs typeface="Aileron"/>
                <a:sym typeface="Aileron"/>
              </a:rPr>
              <a:t>        WHERE SD.MaBenhNhan = BN.MaBenhNhan)</a:t>
            </a:r>
          </a:p>
          <a:p>
            <a:pPr algn="l">
              <a:lnSpc>
                <a:spcPts val="2835"/>
              </a:lnSpc>
            </a:pPr>
            <a:r>
              <a:rPr lang="en-US" sz="2025">
                <a:solidFill>
                  <a:srgbClr val="000000"/>
                </a:solidFill>
                <a:latin typeface="Aileron"/>
                <a:ea typeface="Aileron"/>
                <a:cs typeface="Aileron"/>
                <a:sym typeface="Aileron"/>
              </a:rPr>
              <a:t>  AS SoVatTuSuDung,</a:t>
            </a:r>
          </a:p>
          <a:p>
            <a:pPr algn="l">
              <a:lnSpc>
                <a:spcPts val="2835"/>
              </a:lnSpc>
            </a:pPr>
            <a:r>
              <a:rPr lang="en-US" sz="2025">
                <a:solidFill>
                  <a:srgbClr val="000000"/>
                </a:solidFill>
                <a:latin typeface="Aileron"/>
                <a:ea typeface="Aileron"/>
                <a:cs typeface="Aileron"/>
                <a:sym typeface="Aileron"/>
              </a:rPr>
              <a:t>  (SELECT SUM(SD.TongTien) </a:t>
            </a:r>
          </a:p>
          <a:p>
            <a:pPr algn="l">
              <a:lnSpc>
                <a:spcPts val="2835"/>
              </a:lnSpc>
            </a:pPr>
            <a:r>
              <a:rPr lang="en-US" sz="2025">
                <a:solidFill>
                  <a:srgbClr val="000000"/>
                </a:solidFill>
                <a:latin typeface="Aileron"/>
                <a:ea typeface="Aileron"/>
                <a:cs typeface="Aileron"/>
                <a:sym typeface="Aileron"/>
              </a:rPr>
              <a:t>        FROM SUDUNG SD </a:t>
            </a:r>
          </a:p>
          <a:p>
            <a:pPr algn="l">
              <a:lnSpc>
                <a:spcPts val="2835"/>
              </a:lnSpc>
            </a:pPr>
            <a:r>
              <a:rPr lang="en-US" sz="2025">
                <a:solidFill>
                  <a:srgbClr val="000000"/>
                </a:solidFill>
                <a:latin typeface="Aileron"/>
                <a:ea typeface="Aileron"/>
                <a:cs typeface="Aileron"/>
                <a:sym typeface="Aileron"/>
              </a:rPr>
              <a:t>        WHERE SD.MaBenhNhan = BN.MaBenhNhan)</a:t>
            </a:r>
          </a:p>
          <a:p>
            <a:pPr algn="l">
              <a:lnSpc>
                <a:spcPts val="2835"/>
              </a:lnSpc>
            </a:pPr>
            <a:r>
              <a:rPr lang="en-US" sz="2025">
                <a:solidFill>
                  <a:srgbClr val="000000"/>
                </a:solidFill>
                <a:latin typeface="Aileron"/>
                <a:ea typeface="Aileron"/>
                <a:cs typeface="Aileron"/>
                <a:sym typeface="Aileron"/>
              </a:rPr>
              <a:t>  AS TongTienSuDung</a:t>
            </a:r>
          </a:p>
          <a:p>
            <a:pPr algn="l">
              <a:lnSpc>
                <a:spcPts val="2835"/>
              </a:lnSpc>
            </a:pPr>
            <a:r>
              <a:rPr lang="en-US" sz="2025">
                <a:solidFill>
                  <a:srgbClr val="000000"/>
                </a:solidFill>
                <a:latin typeface="Aileron"/>
                <a:ea typeface="Aileron"/>
                <a:cs typeface="Aileron"/>
                <a:sym typeface="Aileron"/>
              </a:rPr>
              <a:t>FROM BENHNHAN BN</a:t>
            </a:r>
          </a:p>
          <a:p>
            <a:pPr algn="l">
              <a:lnSpc>
                <a:spcPts val="2835"/>
              </a:lnSpc>
            </a:pPr>
            <a:r>
              <a:rPr lang="en-US" sz="2025">
                <a:solidFill>
                  <a:srgbClr val="000000"/>
                </a:solidFill>
                <a:latin typeface="Aileron"/>
                <a:ea typeface="Aileron"/>
                <a:cs typeface="Aileron"/>
                <a:sym typeface="Aileron"/>
              </a:rPr>
              <a:t>JOIN THEODOI TD ON BN.MaBenhNhan = TD.MaBenhNhan</a:t>
            </a:r>
          </a:p>
          <a:p>
            <a:pPr algn="l">
              <a:lnSpc>
                <a:spcPts val="2835"/>
              </a:lnSpc>
            </a:pPr>
            <a:r>
              <a:rPr lang="en-US" sz="2025">
                <a:solidFill>
                  <a:srgbClr val="000000"/>
                </a:solidFill>
                <a:latin typeface="Aileron"/>
                <a:ea typeface="Aileron"/>
                <a:cs typeface="Aileron"/>
                <a:sym typeface="Aileron"/>
              </a:rPr>
              <a:t>JOIN BACSI BS ON TD.MaBacSi = BS.MaBacSi</a:t>
            </a:r>
          </a:p>
          <a:p>
            <a:pPr algn="l">
              <a:lnSpc>
                <a:spcPts val="2835"/>
              </a:lnSpc>
              <a:spcBef>
                <a:spcPct val="0"/>
              </a:spcBef>
            </a:pPr>
          </a:p>
          <a:p>
            <a:pPr algn="l">
              <a:lnSpc>
                <a:spcPts val="2835"/>
              </a:lnSpc>
              <a:spcBef>
                <a:spcPct val="0"/>
              </a:spcBef>
            </a:pPr>
          </a:p>
        </p:txBody>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36144" y="31752"/>
            <a:ext cx="945058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NGUYỄN LÊ HỒNG KIỀU - 23682791</a:t>
            </a:r>
          </a:p>
        </p:txBody>
      </p:sp>
      <p:sp>
        <p:nvSpPr>
          <p:cNvPr name="TextBox 14" id="14"/>
          <p:cNvSpPr txBox="true"/>
          <p:nvPr/>
        </p:nvSpPr>
        <p:spPr>
          <a:xfrm rot="0">
            <a:off x="9350391" y="2724425"/>
            <a:ext cx="7702518" cy="5549814"/>
          </a:xfrm>
          <a:prstGeom prst="rect">
            <a:avLst/>
          </a:prstGeom>
        </p:spPr>
        <p:txBody>
          <a:bodyPr anchor="t" rtlCol="false" tIns="0" lIns="0" bIns="0" rIns="0">
            <a:spAutoFit/>
          </a:bodyPr>
          <a:lstStyle/>
          <a:p>
            <a:pPr algn="l">
              <a:lnSpc>
                <a:spcPts val="2960"/>
              </a:lnSpc>
            </a:pPr>
            <a:r>
              <a:rPr lang="en-US" sz="2114">
                <a:solidFill>
                  <a:srgbClr val="000000"/>
                </a:solidFill>
                <a:latin typeface="Aileron"/>
                <a:ea typeface="Aileron"/>
                <a:cs typeface="Aileron"/>
                <a:sym typeface="Aileron"/>
              </a:rPr>
              <a:t>SELECT </a:t>
            </a:r>
          </a:p>
          <a:p>
            <a:pPr algn="l">
              <a:lnSpc>
                <a:spcPts val="2960"/>
              </a:lnSpc>
            </a:pPr>
            <a:r>
              <a:rPr lang="en-US" sz="2114">
                <a:solidFill>
                  <a:srgbClr val="000000"/>
                </a:solidFill>
                <a:latin typeface="Aileron"/>
                <a:ea typeface="Aileron"/>
                <a:cs typeface="Aileron"/>
                <a:sym typeface="Aileron"/>
              </a:rPr>
              <a:t>    BN.TenBenhNhan,</a:t>
            </a:r>
          </a:p>
          <a:p>
            <a:pPr algn="l">
              <a:lnSpc>
                <a:spcPts val="2960"/>
              </a:lnSpc>
            </a:pPr>
            <a:r>
              <a:rPr lang="en-US" sz="2114">
                <a:solidFill>
                  <a:srgbClr val="000000"/>
                </a:solidFill>
                <a:latin typeface="Aileron"/>
                <a:ea typeface="Aileron"/>
                <a:cs typeface="Aileron"/>
                <a:sym typeface="Aileron"/>
              </a:rPr>
              <a:t>    BS.TenBacSi,</a:t>
            </a:r>
          </a:p>
          <a:p>
            <a:pPr algn="l">
              <a:lnSpc>
                <a:spcPts val="2960"/>
              </a:lnSpc>
            </a:pPr>
            <a:r>
              <a:rPr lang="en-US" sz="2114">
                <a:solidFill>
                  <a:srgbClr val="000000"/>
                </a:solidFill>
                <a:latin typeface="Aileron"/>
                <a:ea typeface="Aileron"/>
                <a:cs typeface="Aileron"/>
                <a:sym typeface="Aileron"/>
              </a:rPr>
              <a:t>    CT.TenChuaTri,</a:t>
            </a:r>
          </a:p>
          <a:p>
            <a:pPr algn="l">
              <a:lnSpc>
                <a:spcPts val="2960"/>
              </a:lnSpc>
            </a:pPr>
            <a:r>
              <a:rPr lang="en-US" sz="2114">
                <a:solidFill>
                  <a:srgbClr val="000000"/>
                </a:solidFill>
                <a:latin typeface="Aileron"/>
                <a:ea typeface="Aileron"/>
                <a:cs typeface="Aileron"/>
                <a:sym typeface="Aileron"/>
              </a:rPr>
              <a:t>    CT.NgayChuaTri,</a:t>
            </a:r>
          </a:p>
          <a:p>
            <a:pPr algn="l">
              <a:lnSpc>
                <a:spcPts val="2960"/>
              </a:lnSpc>
            </a:pPr>
            <a:r>
              <a:rPr lang="en-US" sz="2114">
                <a:solidFill>
                  <a:srgbClr val="000000"/>
                </a:solidFill>
                <a:latin typeface="Aileron"/>
                <a:ea typeface="Aileron"/>
                <a:cs typeface="Aileron"/>
                <a:sym typeface="Aileron"/>
              </a:rPr>
              <a:t>    CT.KetQua,</a:t>
            </a:r>
          </a:p>
          <a:p>
            <a:pPr algn="l">
              <a:lnSpc>
                <a:spcPts val="2960"/>
              </a:lnSpc>
            </a:pPr>
            <a:r>
              <a:rPr lang="en-US" sz="2114">
                <a:solidFill>
                  <a:srgbClr val="000000"/>
                </a:solidFill>
                <a:latin typeface="Aileron"/>
                <a:ea typeface="Aileron"/>
                <a:cs typeface="Aileron"/>
                <a:sym typeface="Aileron"/>
              </a:rPr>
              <a:t>    KCT.TenKhuChuaTri</a:t>
            </a:r>
          </a:p>
          <a:p>
            <a:pPr algn="l">
              <a:lnSpc>
                <a:spcPts val="2960"/>
              </a:lnSpc>
            </a:pPr>
            <a:r>
              <a:rPr lang="en-US" sz="2114">
                <a:solidFill>
                  <a:srgbClr val="000000"/>
                </a:solidFill>
                <a:latin typeface="Aileron"/>
                <a:ea typeface="Aileron"/>
                <a:cs typeface="Aileron"/>
                <a:sym typeface="Aileron"/>
              </a:rPr>
              <a:t>FROM CHUATRI CT</a:t>
            </a:r>
          </a:p>
          <a:p>
            <a:pPr algn="l">
              <a:lnSpc>
                <a:spcPts val="2960"/>
              </a:lnSpc>
            </a:pPr>
            <a:r>
              <a:rPr lang="en-US" sz="2114">
                <a:solidFill>
                  <a:srgbClr val="000000"/>
                </a:solidFill>
                <a:latin typeface="Aileron"/>
                <a:ea typeface="Aileron"/>
                <a:cs typeface="Aileron"/>
                <a:sym typeface="Aileron"/>
              </a:rPr>
              <a:t>JOIN BENHNHAN BN ON CT.MaBenhNhan = BN.MaBenhNhan</a:t>
            </a:r>
          </a:p>
          <a:p>
            <a:pPr algn="l">
              <a:lnSpc>
                <a:spcPts val="2960"/>
              </a:lnSpc>
            </a:pPr>
            <a:r>
              <a:rPr lang="en-US" sz="2114">
                <a:solidFill>
                  <a:srgbClr val="000000"/>
                </a:solidFill>
                <a:latin typeface="Aileron"/>
                <a:ea typeface="Aileron"/>
                <a:cs typeface="Aileron"/>
                <a:sym typeface="Aileron"/>
              </a:rPr>
              <a:t>JOIN BACSI BS ON CT.MaBacSi = BS.MaBacSi</a:t>
            </a:r>
          </a:p>
          <a:p>
            <a:pPr algn="l">
              <a:lnSpc>
                <a:spcPts val="2960"/>
              </a:lnSpc>
            </a:pPr>
            <a:r>
              <a:rPr lang="en-US" sz="2114">
                <a:solidFill>
                  <a:srgbClr val="000000"/>
                </a:solidFill>
                <a:latin typeface="Aileron"/>
                <a:ea typeface="Aileron"/>
                <a:cs typeface="Aileron"/>
                <a:sym typeface="Aileron"/>
              </a:rPr>
              <a:t>JOIN </a:t>
            </a:r>
            <a:r>
              <a:rPr lang="en-US" sz="2114">
                <a:solidFill>
                  <a:srgbClr val="000000"/>
                </a:solidFill>
                <a:latin typeface="Aileron"/>
                <a:ea typeface="Aileron"/>
                <a:cs typeface="Aileron"/>
                <a:sym typeface="Aileron"/>
              </a:rPr>
              <a:t>GIUONG G ON BN.MaBenhNhan = G.SoGiuong - 400 </a:t>
            </a:r>
          </a:p>
          <a:p>
            <a:pPr algn="l">
              <a:lnSpc>
                <a:spcPts val="2960"/>
              </a:lnSpc>
            </a:pPr>
            <a:r>
              <a:rPr lang="en-US" sz="2114">
                <a:solidFill>
                  <a:srgbClr val="000000"/>
                </a:solidFill>
                <a:latin typeface="Aileron"/>
                <a:ea typeface="Aileron"/>
                <a:cs typeface="Aileron"/>
                <a:sym typeface="Aileron"/>
              </a:rPr>
              <a:t>JO</a:t>
            </a:r>
            <a:r>
              <a:rPr lang="en-US" sz="2114">
                <a:solidFill>
                  <a:srgbClr val="000000"/>
                </a:solidFill>
                <a:latin typeface="Aileron"/>
                <a:ea typeface="Aileron"/>
                <a:cs typeface="Aileron"/>
                <a:sym typeface="Aileron"/>
              </a:rPr>
              <a:t>IN KHUCHUATRI KCT ON G.SoKhuChuaTri = KCT.SoKhuChuaTri</a:t>
            </a:r>
          </a:p>
          <a:p>
            <a:pPr algn="l">
              <a:lnSpc>
                <a:spcPts val="2960"/>
              </a:lnSpc>
            </a:pPr>
          </a:p>
          <a:p>
            <a:pPr algn="l">
              <a:lnSpc>
                <a:spcPts val="2960"/>
              </a:lnSpc>
              <a:spcBef>
                <a:spcPct val="0"/>
              </a:spcBef>
            </a:pPr>
          </a:p>
        </p:txBody>
      </p:sp>
      <p:sp>
        <p:nvSpPr>
          <p:cNvPr name="TextBox 15" id="15"/>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6" id="16"/>
          <p:cNvSpPr txBox="true"/>
          <p:nvPr/>
        </p:nvSpPr>
        <p:spPr>
          <a:xfrm rot="0">
            <a:off x="578652" y="1111694"/>
            <a:ext cx="8130063" cy="1767423"/>
          </a:xfrm>
          <a:prstGeom prst="rect">
            <a:avLst/>
          </a:prstGeom>
        </p:spPr>
        <p:txBody>
          <a:bodyPr anchor="t" rtlCol="false" tIns="0" lIns="0" bIns="0" rIns="0">
            <a:spAutoFit/>
          </a:bodyPr>
          <a:lstStyle/>
          <a:p>
            <a:pPr algn="ctr">
              <a:lnSpc>
                <a:spcPts val="2813"/>
              </a:lnSpc>
              <a:spcBef>
                <a:spcPct val="0"/>
              </a:spcBef>
            </a:pPr>
            <a:r>
              <a:rPr lang="en-US" b="true" sz="2009">
                <a:solidFill>
                  <a:srgbClr val="000000"/>
                </a:solidFill>
                <a:latin typeface="Aileron Bold"/>
                <a:ea typeface="Aileron Bold"/>
                <a:cs typeface="Aileron Bold"/>
                <a:sym typeface="Aileron Bold"/>
              </a:rPr>
              <a:t>(BẤT</a:t>
            </a:r>
            <a:r>
              <a:rPr lang="en-US" b="true" sz="2009">
                <a:solidFill>
                  <a:srgbClr val="000000"/>
                </a:solidFill>
                <a:latin typeface="Aileron Bold"/>
                <a:ea typeface="Aileron Bold"/>
                <a:cs typeface="Aileron Bold"/>
                <a:sym typeface="Aileron Bold"/>
              </a:rPr>
              <a:t> KÌ) Hãy liệt kê tên các bệnh nhân, tên bác sĩ đang theo dõi họ (dựa vào bảng THEODOI), đồng thời cho biết:</a:t>
            </a:r>
          </a:p>
          <a:p>
            <a:pPr algn="ctr">
              <a:lnSpc>
                <a:spcPts val="2813"/>
              </a:lnSpc>
              <a:spcBef>
                <a:spcPct val="0"/>
              </a:spcBef>
            </a:pPr>
            <a:r>
              <a:rPr lang="en-US" b="true" sz="2009">
                <a:solidFill>
                  <a:srgbClr val="000000"/>
                </a:solidFill>
                <a:latin typeface="Aileron Bold"/>
                <a:ea typeface="Aileron Bold"/>
                <a:cs typeface="Aileron Bold"/>
                <a:sym typeface="Aileron Bold"/>
              </a:rPr>
              <a:t>Tổng số vật tư y tế mà mỗi bệnh nhân đã sử dụng (từ bảng SUDUNG)</a:t>
            </a:r>
          </a:p>
          <a:p>
            <a:pPr algn="ctr">
              <a:lnSpc>
                <a:spcPts val="2813"/>
              </a:lnSpc>
              <a:spcBef>
                <a:spcPct val="0"/>
              </a:spcBef>
            </a:pPr>
            <a:r>
              <a:rPr lang="en-US" b="true" sz="2009">
                <a:solidFill>
                  <a:srgbClr val="000000"/>
                </a:solidFill>
                <a:latin typeface="Aileron Bold"/>
                <a:ea typeface="Aileron Bold"/>
                <a:cs typeface="Aileron Bold"/>
                <a:sym typeface="Aileron Bold"/>
              </a:rPr>
              <a:t>Tổng số tiền mà bệnh nhân đó đã chi cho vật tư y tế</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8272" y="974116"/>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Hiển thị thông tin bệnh nhân cùng các vật tư y tế đã sử dụng trong một ngày cụ thể:</a:t>
              </a:r>
            </a:p>
          </p:txBody>
        </p:sp>
      </p:grpSp>
      <p:sp>
        <p:nvSpPr>
          <p:cNvPr name="TextBox 5" id="5"/>
          <p:cNvSpPr txBox="true"/>
          <p:nvPr/>
        </p:nvSpPr>
        <p:spPr>
          <a:xfrm rot="0">
            <a:off x="413104" y="2891512"/>
            <a:ext cx="8730896" cy="5330459"/>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BENHNHAN.TenBenhNhan, VATTU.TenVatTu,</a:t>
            </a:r>
            <a:r>
              <a:rPr lang="en-US" sz="2764">
                <a:solidFill>
                  <a:srgbClr val="000000"/>
                </a:solidFill>
                <a:latin typeface="Aileron"/>
                <a:ea typeface="Aileron"/>
                <a:cs typeface="Aileron"/>
                <a:sym typeface="Aileron"/>
              </a:rPr>
              <a:t> SUDUNG.Ngay, SUDUNG.SoLuong, SUDUNG.TongTien</a:t>
            </a:r>
          </a:p>
          <a:p>
            <a:pPr algn="l">
              <a:lnSpc>
                <a:spcPts val="3870"/>
              </a:lnSpc>
            </a:pPr>
            <a:r>
              <a:rPr lang="en-US" sz="2764">
                <a:solidFill>
                  <a:srgbClr val="000000"/>
                </a:solidFill>
                <a:latin typeface="Aileron"/>
                <a:ea typeface="Aileron"/>
                <a:cs typeface="Aileron"/>
                <a:sym typeface="Aileron"/>
              </a:rPr>
              <a:t>FROM SUDUNG</a:t>
            </a:r>
          </a:p>
          <a:p>
            <a:pPr algn="l">
              <a:lnSpc>
                <a:spcPts val="3870"/>
              </a:lnSpc>
            </a:pPr>
            <a:r>
              <a:rPr lang="en-US" sz="2764">
                <a:solidFill>
                  <a:srgbClr val="000000"/>
                </a:solidFill>
                <a:latin typeface="Aileron"/>
                <a:ea typeface="Aileron"/>
                <a:cs typeface="Aileron"/>
                <a:sym typeface="Aileron"/>
              </a:rPr>
              <a:t>JOIN BENHNHAN ON SUDUNG.MaBenhNhan = BENHNHAN.MaBenhNhan</a:t>
            </a:r>
          </a:p>
          <a:p>
            <a:pPr algn="l">
              <a:lnSpc>
                <a:spcPts val="3870"/>
              </a:lnSpc>
            </a:pPr>
            <a:r>
              <a:rPr lang="en-US" sz="2764">
                <a:solidFill>
                  <a:srgbClr val="000000"/>
                </a:solidFill>
                <a:latin typeface="Aileron"/>
                <a:ea typeface="Aileron"/>
                <a:cs typeface="Aileron"/>
                <a:sym typeface="Aileron"/>
              </a:rPr>
              <a:t>JOIN</a:t>
            </a:r>
            <a:r>
              <a:rPr lang="en-US" sz="2764">
                <a:solidFill>
                  <a:srgbClr val="000000"/>
                </a:solidFill>
                <a:latin typeface="Aileron"/>
                <a:ea typeface="Aileron"/>
                <a:cs typeface="Aileron"/>
                <a:sym typeface="Aileron"/>
              </a:rPr>
              <a:t> VATTU ON SUDUNG.MaVatTu = VATTU.MaVatTu</a:t>
            </a:r>
          </a:p>
          <a:p>
            <a:pPr algn="l">
              <a:lnSpc>
                <a:spcPts val="3870"/>
              </a:lnSpc>
            </a:pPr>
            <a:r>
              <a:rPr lang="en-US" sz="2764">
                <a:solidFill>
                  <a:srgbClr val="000000"/>
                </a:solidFill>
                <a:latin typeface="Aileron"/>
                <a:ea typeface="Aileron"/>
                <a:cs typeface="Aileron"/>
                <a:sym typeface="Aileron"/>
              </a:rPr>
              <a:t>WHERE SUDUNG.Ngay = '2025-05-01';</a:t>
            </a:r>
          </a:p>
          <a:p>
            <a:pPr algn="l">
              <a:lnSpc>
                <a:spcPts val="3870"/>
              </a:lnSpc>
            </a:pPr>
          </a:p>
          <a:p>
            <a:pPr algn="l">
              <a:lnSpc>
                <a:spcPts val="3870"/>
              </a:lnSpc>
              <a:spcBef>
                <a:spcPct val="0"/>
              </a:spcBef>
            </a:pPr>
          </a:p>
          <a:p>
            <a:pPr algn="l">
              <a:lnSpc>
                <a:spcPts val="3870"/>
              </a:lnSpc>
              <a:spcBef>
                <a:spcPct val="0"/>
              </a:spcBef>
            </a:pP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Liệt kê tên các nhân viên thuộc khu chữa trị có số khu là số chẵn</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372006" y="7333974"/>
            <a:ext cx="8391567" cy="887996"/>
          </a:xfrm>
          <a:custGeom>
            <a:avLst/>
            <a:gdLst/>
            <a:ahLst/>
            <a:cxnLst/>
            <a:rect r="r" b="b" t="t" l="l"/>
            <a:pathLst>
              <a:path h="887996" w="8391567">
                <a:moveTo>
                  <a:pt x="0" y="0"/>
                </a:moveTo>
                <a:lnTo>
                  <a:pt x="8391566" y="0"/>
                </a:lnTo>
                <a:lnTo>
                  <a:pt x="8391566" y="887997"/>
                </a:lnTo>
                <a:lnTo>
                  <a:pt x="0" y="887997"/>
                </a:lnTo>
                <a:lnTo>
                  <a:pt x="0" y="0"/>
                </a:lnTo>
                <a:close/>
              </a:path>
            </a:pathLst>
          </a:custGeom>
          <a:blipFill>
            <a:blip r:embed="rId2"/>
            <a:stretch>
              <a:fillRect l="0" t="0" r="0" b="0"/>
            </a:stretch>
          </a:blipFill>
        </p:spPr>
      </p:sp>
      <p:sp>
        <p:nvSpPr>
          <p:cNvPr name="Freeform 11" id="11"/>
          <p:cNvSpPr/>
          <p:nvPr/>
        </p:nvSpPr>
        <p:spPr>
          <a:xfrm flipH="false" flipV="false" rot="0">
            <a:off x="9753241" y="6831025"/>
            <a:ext cx="5684082" cy="1810341"/>
          </a:xfrm>
          <a:custGeom>
            <a:avLst/>
            <a:gdLst/>
            <a:ahLst/>
            <a:cxnLst/>
            <a:rect r="r" b="b" t="t" l="l"/>
            <a:pathLst>
              <a:path h="1810341" w="5684082">
                <a:moveTo>
                  <a:pt x="0" y="0"/>
                </a:moveTo>
                <a:lnTo>
                  <a:pt x="5684082" y="0"/>
                </a:lnTo>
                <a:lnTo>
                  <a:pt x="5684082" y="1810342"/>
                </a:lnTo>
                <a:lnTo>
                  <a:pt x="0" y="1810342"/>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
        <p:nvSpPr>
          <p:cNvPr name="TextBox 14" id="14"/>
          <p:cNvSpPr txBox="true"/>
          <p:nvPr/>
        </p:nvSpPr>
        <p:spPr>
          <a:xfrm rot="0">
            <a:off x="9334214" y="2891512"/>
            <a:ext cx="8635925" cy="484468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NHANVIEN.TenNhanVien, KHUCHUATRI.SoKhuChuaTri</a:t>
            </a:r>
          </a:p>
          <a:p>
            <a:pPr algn="l">
              <a:lnSpc>
                <a:spcPts val="3870"/>
              </a:lnSpc>
            </a:pPr>
            <a:r>
              <a:rPr lang="en-US" sz="2764">
                <a:solidFill>
                  <a:srgbClr val="000000"/>
                </a:solidFill>
                <a:latin typeface="Aileron"/>
                <a:ea typeface="Aileron"/>
                <a:cs typeface="Aileron"/>
                <a:sym typeface="Aileron"/>
              </a:rPr>
              <a:t>FROM NHANVIEN</a:t>
            </a:r>
          </a:p>
          <a:p>
            <a:pPr algn="l">
              <a:lnSpc>
                <a:spcPts val="3870"/>
              </a:lnSpc>
            </a:pPr>
            <a:r>
              <a:rPr lang="en-US" sz="2764">
                <a:solidFill>
                  <a:srgbClr val="000000"/>
                </a:solidFill>
                <a:latin typeface="Aileron"/>
                <a:ea typeface="Aileron"/>
                <a:cs typeface="Aileron"/>
                <a:sym typeface="Aileron"/>
              </a:rPr>
              <a:t>JOIN KHUCHUATRI ON NHANVIEN.MaNhanVien = KHUCHUATRI.MaYTaTruong</a:t>
            </a:r>
          </a:p>
          <a:p>
            <a:pPr algn="l">
              <a:lnSpc>
                <a:spcPts val="3870"/>
              </a:lnSpc>
            </a:pPr>
            <a:r>
              <a:rPr lang="en-US" sz="2764">
                <a:solidFill>
                  <a:srgbClr val="000000"/>
                </a:solidFill>
                <a:latin typeface="Aileron"/>
                <a:ea typeface="Aileron"/>
                <a:cs typeface="Aileron"/>
                <a:sym typeface="Aileron"/>
              </a:rPr>
              <a:t>WHERE KHUCHUATRI.SoKhuChuaTri % 2 = 0;</a:t>
            </a:r>
          </a:p>
          <a:p>
            <a:pPr algn="l">
              <a:lnSpc>
                <a:spcPts val="3870"/>
              </a:lnSpc>
            </a:pPr>
          </a:p>
          <a:p>
            <a:pPr algn="l">
              <a:lnSpc>
                <a:spcPts val="3870"/>
              </a:lnSpc>
            </a:pPr>
          </a:p>
          <a:p>
            <a:pPr algn="l">
              <a:lnSpc>
                <a:spcPts val="3870"/>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52067" y="1028700"/>
            <a:ext cx="12221570" cy="1372459"/>
            <a:chOff x="0" y="0"/>
            <a:chExt cx="3218850" cy="361471"/>
          </a:xfrm>
        </p:grpSpPr>
        <p:sp>
          <p:nvSpPr>
            <p:cNvPr name="Freeform 3" id="3"/>
            <p:cNvSpPr/>
            <p:nvPr/>
          </p:nvSpPr>
          <p:spPr>
            <a:xfrm flipH="false" flipV="false" rot="0">
              <a:off x="0" y="0"/>
              <a:ext cx="3218850" cy="361471"/>
            </a:xfrm>
            <a:custGeom>
              <a:avLst/>
              <a:gdLst/>
              <a:ahLst/>
              <a:cxnLst/>
              <a:rect r="r" b="b" t="t" l="l"/>
              <a:pathLst>
                <a:path h="361471" w="3218850">
                  <a:moveTo>
                    <a:pt x="37374" y="0"/>
                  </a:moveTo>
                  <a:lnTo>
                    <a:pt x="3181475" y="0"/>
                  </a:lnTo>
                  <a:cubicBezTo>
                    <a:pt x="3202117" y="0"/>
                    <a:pt x="3218850" y="16733"/>
                    <a:pt x="3218850" y="37374"/>
                  </a:cubicBezTo>
                  <a:lnTo>
                    <a:pt x="3218850" y="324096"/>
                  </a:lnTo>
                  <a:cubicBezTo>
                    <a:pt x="3218850" y="334009"/>
                    <a:pt x="3214912" y="343515"/>
                    <a:pt x="3207903" y="350524"/>
                  </a:cubicBezTo>
                  <a:cubicBezTo>
                    <a:pt x="3200894" y="357533"/>
                    <a:pt x="3191388" y="361471"/>
                    <a:pt x="3181475" y="361471"/>
                  </a:cubicBezTo>
                  <a:lnTo>
                    <a:pt x="37374" y="361471"/>
                  </a:lnTo>
                  <a:cubicBezTo>
                    <a:pt x="16733" y="361471"/>
                    <a:pt x="0" y="344738"/>
                    <a:pt x="0" y="324096"/>
                  </a:cubicBezTo>
                  <a:lnTo>
                    <a:pt x="0" y="37374"/>
                  </a:lnTo>
                  <a:cubicBezTo>
                    <a:pt x="0" y="16733"/>
                    <a:pt x="16733" y="0"/>
                    <a:pt x="37374" y="0"/>
                  </a:cubicBezTo>
                  <a:close/>
                </a:path>
              </a:pathLst>
            </a:custGeom>
            <a:solidFill>
              <a:srgbClr val="E1EDFC"/>
            </a:solidFill>
            <a:ln cap="rnd">
              <a:noFill/>
              <a:prstDash val="solid"/>
              <a:round/>
            </a:ln>
          </p:spPr>
        </p:sp>
        <p:sp>
          <p:nvSpPr>
            <p:cNvPr name="TextBox 4" id="4"/>
            <p:cNvSpPr txBox="true"/>
            <p:nvPr/>
          </p:nvSpPr>
          <p:spPr>
            <a:xfrm>
              <a:off x="0" y="-57150"/>
              <a:ext cx="3218850" cy="418621"/>
            </a:xfrm>
            <a:prstGeom prst="rect">
              <a:avLst/>
            </a:prstGeom>
          </p:spPr>
          <p:txBody>
            <a:bodyPr anchor="ctr" rtlCol="false" tIns="50800" lIns="50800" bIns="50800" rIns="50800"/>
            <a:lstStyle/>
            <a:p>
              <a:pPr algn="ctr" marL="0" indent="0" lvl="0">
                <a:lnSpc>
                  <a:spcPts val="3640"/>
                </a:lnSpc>
                <a:spcBef>
                  <a:spcPct val="0"/>
                </a:spcBef>
              </a:pPr>
              <a:r>
                <a:rPr lang="en-US" b="true" sz="2600" i="true">
                  <a:solidFill>
                    <a:srgbClr val="000000"/>
                  </a:solidFill>
                  <a:latin typeface="Aileron Bold Italics"/>
                  <a:ea typeface="Aileron Bold Italics"/>
                  <a:cs typeface="Aileron Bold Italics"/>
                  <a:sym typeface="Aileron Bold Italics"/>
                </a:rPr>
                <a:t>-Tính tổng số tiền mà mỗi bệnh nhân đã sử dụng cho vật tư y tế</a:t>
              </a:r>
            </a:p>
          </p:txBody>
        </p:sp>
      </p:grpSp>
      <p:sp>
        <p:nvSpPr>
          <p:cNvPr name="Freeform 5" id="5"/>
          <p:cNvSpPr/>
          <p:nvPr/>
        </p:nvSpPr>
        <p:spPr>
          <a:xfrm flipH="false" flipV="false" rot="0">
            <a:off x="10524145" y="2891938"/>
            <a:ext cx="6735155" cy="3689321"/>
          </a:xfrm>
          <a:custGeom>
            <a:avLst/>
            <a:gdLst/>
            <a:ahLst/>
            <a:cxnLst/>
            <a:rect r="r" b="b" t="t" l="l"/>
            <a:pathLst>
              <a:path h="3689321" w="6735155">
                <a:moveTo>
                  <a:pt x="0" y="0"/>
                </a:moveTo>
                <a:lnTo>
                  <a:pt x="6735155" y="0"/>
                </a:lnTo>
                <a:lnTo>
                  <a:pt x="6735155" y="3689321"/>
                </a:lnTo>
                <a:lnTo>
                  <a:pt x="0" y="3689321"/>
                </a:lnTo>
                <a:lnTo>
                  <a:pt x="0" y="0"/>
                </a:lnTo>
                <a:close/>
              </a:path>
            </a:pathLst>
          </a:custGeom>
          <a:blipFill>
            <a:blip r:embed="rId2"/>
            <a:stretch>
              <a:fillRect l="0" t="0" r="0" b="0"/>
            </a:stretch>
          </a:blipFill>
        </p:spPr>
      </p:sp>
      <p:sp>
        <p:nvSpPr>
          <p:cNvPr name="TextBox 6" id="6"/>
          <p:cNvSpPr txBox="true"/>
          <p:nvPr/>
        </p:nvSpPr>
        <p:spPr>
          <a:xfrm rot="0">
            <a:off x="555991" y="2090239"/>
            <a:ext cx="9968154" cy="5226045"/>
          </a:xfrm>
          <a:prstGeom prst="rect">
            <a:avLst/>
          </a:prstGeom>
        </p:spPr>
        <p:txBody>
          <a:bodyPr anchor="t" rtlCol="false" tIns="0" lIns="0" bIns="0" rIns="0">
            <a:spAutoFit/>
          </a:bodyPr>
          <a:lstStyle/>
          <a:p>
            <a:pPr algn="l">
              <a:lnSpc>
                <a:spcPts val="4170"/>
              </a:lnSpc>
            </a:pPr>
          </a:p>
          <a:p>
            <a:pPr algn="l">
              <a:lnSpc>
                <a:spcPts val="4170"/>
              </a:lnSpc>
            </a:pPr>
          </a:p>
          <a:p>
            <a:pPr algn="l">
              <a:lnSpc>
                <a:spcPts val="4170"/>
              </a:lnSpc>
            </a:pPr>
            <a:r>
              <a:rPr lang="en-US" sz="2979">
                <a:solidFill>
                  <a:srgbClr val="000000"/>
                </a:solidFill>
                <a:latin typeface="Aileron"/>
                <a:ea typeface="Aileron"/>
                <a:cs typeface="Aileron"/>
                <a:sym typeface="Aileron"/>
              </a:rPr>
              <a:t>SELECT BENHNHAN.TenBenhNhan, SUM(SUDUNG.TongTien) AS TongTienSuDung</a:t>
            </a:r>
          </a:p>
          <a:p>
            <a:pPr algn="l">
              <a:lnSpc>
                <a:spcPts val="4170"/>
              </a:lnSpc>
            </a:pPr>
            <a:r>
              <a:rPr lang="en-US" sz="2979">
                <a:solidFill>
                  <a:srgbClr val="000000"/>
                </a:solidFill>
                <a:latin typeface="Aileron"/>
                <a:ea typeface="Aileron"/>
                <a:cs typeface="Aileron"/>
                <a:sym typeface="Aileron"/>
              </a:rPr>
              <a:t>FROM SUDUNG</a:t>
            </a:r>
          </a:p>
          <a:p>
            <a:pPr algn="l">
              <a:lnSpc>
                <a:spcPts val="4170"/>
              </a:lnSpc>
            </a:pPr>
            <a:r>
              <a:rPr lang="en-US" sz="2979">
                <a:solidFill>
                  <a:srgbClr val="000000"/>
                </a:solidFill>
                <a:latin typeface="Aileron"/>
                <a:ea typeface="Aileron"/>
                <a:cs typeface="Aileron"/>
                <a:sym typeface="Aileron"/>
              </a:rPr>
              <a:t>JOIN BENHNHAN ON SUDUNG.MaBenhNhan = BENHNHAN.MaBenhNhan</a:t>
            </a:r>
          </a:p>
          <a:p>
            <a:pPr algn="l">
              <a:lnSpc>
                <a:spcPts val="4170"/>
              </a:lnSpc>
            </a:pPr>
            <a:r>
              <a:rPr lang="en-US" sz="2979">
                <a:solidFill>
                  <a:srgbClr val="000000"/>
                </a:solidFill>
                <a:latin typeface="Aileron"/>
                <a:ea typeface="Aileron"/>
                <a:cs typeface="Aileron"/>
                <a:sym typeface="Aileron"/>
              </a:rPr>
              <a:t>GR</a:t>
            </a:r>
            <a:r>
              <a:rPr lang="en-US" sz="2979">
                <a:solidFill>
                  <a:srgbClr val="000000"/>
                </a:solidFill>
                <a:latin typeface="Aileron"/>
                <a:ea typeface="Aileron"/>
                <a:cs typeface="Aileron"/>
                <a:sym typeface="Aileron"/>
              </a:rPr>
              <a:t>OUP BY BENHNHAN.TenBenhNhan;</a:t>
            </a:r>
          </a:p>
          <a:p>
            <a:pPr algn="l">
              <a:lnSpc>
                <a:spcPts val="4170"/>
              </a:lnSpc>
            </a:pPr>
          </a:p>
          <a:p>
            <a:pPr algn="l">
              <a:lnSpc>
                <a:spcPts val="4170"/>
              </a:lnSpc>
              <a:spcBef>
                <a:spcPct val="0"/>
              </a:spcBef>
            </a:pPr>
          </a:p>
        </p:txBody>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- 23674111</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71" y="1143814"/>
            <a:ext cx="8115300" cy="1447800"/>
            <a:chOff x="0" y="0"/>
            <a:chExt cx="2137363" cy="381314"/>
          </a:xfrm>
        </p:grpSpPr>
        <p:sp>
          <p:nvSpPr>
            <p:cNvPr name="Freeform 3" id="3"/>
            <p:cNvSpPr/>
            <p:nvPr/>
          </p:nvSpPr>
          <p:spPr>
            <a:xfrm flipH="false" flipV="false" rot="0">
              <a:off x="0" y="0"/>
              <a:ext cx="2137363" cy="381314"/>
            </a:xfrm>
            <a:custGeom>
              <a:avLst/>
              <a:gdLst/>
              <a:ahLst/>
              <a:cxnLst/>
              <a:rect r="r" b="b" t="t" l="l"/>
              <a:pathLst>
                <a:path h="381314" w="2137363">
                  <a:moveTo>
                    <a:pt x="56285" y="0"/>
                  </a:moveTo>
                  <a:lnTo>
                    <a:pt x="2081077" y="0"/>
                  </a:lnTo>
                  <a:cubicBezTo>
                    <a:pt x="2096005" y="0"/>
                    <a:pt x="2110322" y="5930"/>
                    <a:pt x="2120877" y="16486"/>
                  </a:cubicBezTo>
                  <a:cubicBezTo>
                    <a:pt x="2131433" y="27041"/>
                    <a:pt x="2137363" y="41358"/>
                    <a:pt x="2137363" y="56285"/>
                  </a:cubicBezTo>
                  <a:lnTo>
                    <a:pt x="2137363" y="325028"/>
                  </a:lnTo>
                  <a:cubicBezTo>
                    <a:pt x="2137363" y="339956"/>
                    <a:pt x="2131433" y="354272"/>
                    <a:pt x="2120877" y="364828"/>
                  </a:cubicBezTo>
                  <a:cubicBezTo>
                    <a:pt x="2110322" y="375384"/>
                    <a:pt x="2096005" y="381314"/>
                    <a:pt x="2081077" y="381314"/>
                  </a:cubicBezTo>
                  <a:lnTo>
                    <a:pt x="56285" y="381314"/>
                  </a:lnTo>
                  <a:cubicBezTo>
                    <a:pt x="41358" y="381314"/>
                    <a:pt x="27041" y="375384"/>
                    <a:pt x="16486" y="364828"/>
                  </a:cubicBezTo>
                  <a:cubicBezTo>
                    <a:pt x="5930" y="354272"/>
                    <a:pt x="0" y="339956"/>
                    <a:pt x="0" y="325028"/>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38464"/>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các vật tư đã được sử dụng bởi bệnh nhân, kèm theo thông tin bệnh nhân và tên bác sĩ theo dõi họ</a:t>
              </a:r>
            </a:p>
          </p:txBody>
        </p:sp>
      </p:grpSp>
      <p:sp>
        <p:nvSpPr>
          <p:cNvPr name="TextBox 5" id="5"/>
          <p:cNvSpPr txBox="true"/>
          <p:nvPr/>
        </p:nvSpPr>
        <p:spPr>
          <a:xfrm rot="0">
            <a:off x="448492" y="2476775"/>
            <a:ext cx="8730896" cy="484468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BN.TenBenhNhan, VT.TenVatTu, SD.SoLuong, SD.TongTien, BS.TenBacSi</a:t>
            </a:r>
          </a:p>
          <a:p>
            <a:pPr algn="l">
              <a:lnSpc>
                <a:spcPts val="3870"/>
              </a:lnSpc>
            </a:pPr>
            <a:r>
              <a:rPr lang="en-US" sz="2764">
                <a:solidFill>
                  <a:srgbClr val="000000"/>
                </a:solidFill>
                <a:latin typeface="Aileron"/>
                <a:ea typeface="Aileron"/>
                <a:cs typeface="Aileron"/>
                <a:sym typeface="Aileron"/>
              </a:rPr>
              <a:t>FROM SUDUNG SD</a:t>
            </a:r>
          </a:p>
          <a:p>
            <a:pPr algn="l">
              <a:lnSpc>
                <a:spcPts val="3870"/>
              </a:lnSpc>
            </a:pPr>
            <a:r>
              <a:rPr lang="en-US" sz="2764">
                <a:solidFill>
                  <a:srgbClr val="000000"/>
                </a:solidFill>
                <a:latin typeface="Aileron"/>
                <a:ea typeface="Aileron"/>
                <a:cs typeface="Aileron"/>
                <a:sym typeface="Aileron"/>
              </a:rPr>
              <a:t>JOIN BENHNHAN BN ON SD.MaBenhNhan = BN.MaBenhNhan</a:t>
            </a:r>
          </a:p>
          <a:p>
            <a:pPr algn="l">
              <a:lnSpc>
                <a:spcPts val="3870"/>
              </a:lnSpc>
              <a:spcBef>
                <a:spcPct val="0"/>
              </a:spcBef>
            </a:pPr>
            <a:r>
              <a:rPr lang="en-US" sz="2764">
                <a:solidFill>
                  <a:srgbClr val="000000"/>
                </a:solidFill>
                <a:latin typeface="Aileron"/>
                <a:ea typeface="Aileron"/>
                <a:cs typeface="Aileron"/>
                <a:sym typeface="Aileron"/>
              </a:rPr>
              <a:t>JOIN VATTU VT ON SD.MaVatT</a:t>
            </a:r>
            <a:r>
              <a:rPr lang="en-US" sz="2764">
                <a:solidFill>
                  <a:srgbClr val="000000"/>
                </a:solidFill>
                <a:latin typeface="Aileron"/>
                <a:ea typeface="Aileron"/>
                <a:cs typeface="Aileron"/>
                <a:sym typeface="Aileron"/>
              </a:rPr>
              <a:t>u = VT.MaVatTu</a:t>
            </a:r>
          </a:p>
          <a:p>
            <a:pPr algn="l">
              <a:lnSpc>
                <a:spcPts val="3870"/>
              </a:lnSpc>
              <a:spcBef>
                <a:spcPct val="0"/>
              </a:spcBef>
            </a:pPr>
            <a:r>
              <a:rPr lang="en-US" sz="2764">
                <a:solidFill>
                  <a:srgbClr val="000000"/>
                </a:solidFill>
                <a:latin typeface="Aileron"/>
                <a:ea typeface="Aileron"/>
                <a:cs typeface="Aileron"/>
                <a:sym typeface="Aileron"/>
              </a:rPr>
              <a:t>JOIN THEODOI TD ON BN.MaBenhNhan = TD.MaBenhNhan</a:t>
            </a:r>
          </a:p>
          <a:p>
            <a:pPr algn="l">
              <a:lnSpc>
                <a:spcPts val="3870"/>
              </a:lnSpc>
              <a:spcBef>
                <a:spcPct val="0"/>
              </a:spcBef>
            </a:pPr>
            <a:r>
              <a:rPr lang="en-US" sz="2764">
                <a:solidFill>
                  <a:srgbClr val="000000"/>
                </a:solidFill>
                <a:latin typeface="Noto Sans"/>
                <a:ea typeface="Noto Sans"/>
                <a:cs typeface="Noto Sans"/>
                <a:sym typeface="Noto Sans"/>
              </a:rPr>
              <a:t>JOIN BACSI BS ON TD.MaBacSi = BS.MaBacSi</a:t>
            </a:r>
          </a:p>
        </p:txBody>
      </p:sp>
      <p:grpSp>
        <p:nvGrpSpPr>
          <p:cNvPr name="Group 6" id="6"/>
          <p:cNvGrpSpPr/>
          <p:nvPr/>
        </p:nvGrpSpPr>
        <p:grpSpPr>
          <a:xfrm rot="0">
            <a:off x="9334214" y="1028700"/>
            <a:ext cx="8115300" cy="1505225"/>
            <a:chOff x="0" y="0"/>
            <a:chExt cx="2137363" cy="396438"/>
          </a:xfrm>
        </p:grpSpPr>
        <p:sp>
          <p:nvSpPr>
            <p:cNvPr name="Freeform 7" id="7"/>
            <p:cNvSpPr/>
            <p:nvPr/>
          </p:nvSpPr>
          <p:spPr>
            <a:xfrm flipH="false" flipV="false" rot="0">
              <a:off x="0" y="0"/>
              <a:ext cx="2137363" cy="396438"/>
            </a:xfrm>
            <a:custGeom>
              <a:avLst/>
              <a:gdLst/>
              <a:ahLst/>
              <a:cxnLst/>
              <a:rect r="r" b="b" t="t" l="l"/>
              <a:pathLst>
                <a:path h="396438" w="2137363">
                  <a:moveTo>
                    <a:pt x="56285" y="0"/>
                  </a:moveTo>
                  <a:lnTo>
                    <a:pt x="2081077" y="0"/>
                  </a:lnTo>
                  <a:cubicBezTo>
                    <a:pt x="2096005" y="0"/>
                    <a:pt x="2110322" y="5930"/>
                    <a:pt x="2120877" y="16486"/>
                  </a:cubicBezTo>
                  <a:cubicBezTo>
                    <a:pt x="2131433" y="27041"/>
                    <a:pt x="2137363" y="41358"/>
                    <a:pt x="2137363" y="56285"/>
                  </a:cubicBezTo>
                  <a:lnTo>
                    <a:pt x="2137363" y="340152"/>
                  </a:lnTo>
                  <a:cubicBezTo>
                    <a:pt x="2137363" y="355080"/>
                    <a:pt x="2131433" y="369397"/>
                    <a:pt x="2120877" y="379952"/>
                  </a:cubicBezTo>
                  <a:cubicBezTo>
                    <a:pt x="2110322" y="390508"/>
                    <a:pt x="2096005" y="396438"/>
                    <a:pt x="2081077" y="396438"/>
                  </a:cubicBezTo>
                  <a:lnTo>
                    <a:pt x="56285" y="396438"/>
                  </a:lnTo>
                  <a:cubicBezTo>
                    <a:pt x="41358" y="396438"/>
                    <a:pt x="27041" y="390508"/>
                    <a:pt x="16486" y="379952"/>
                  </a:cubicBezTo>
                  <a:cubicBezTo>
                    <a:pt x="5930" y="369397"/>
                    <a:pt x="0" y="355080"/>
                    <a:pt x="0" y="340152"/>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8" id="8"/>
            <p:cNvSpPr txBox="true"/>
            <p:nvPr/>
          </p:nvSpPr>
          <p:spPr>
            <a:xfrm>
              <a:off x="0" y="-57150"/>
              <a:ext cx="2137363" cy="453588"/>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tên bệnh nhân, loại bệnh nhân và tổng chi phí sử dụng vật tư nếu tổng chi phí lớn hơn 100,000.</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689371" y="7673884"/>
            <a:ext cx="7276638" cy="1452333"/>
          </a:xfrm>
          <a:custGeom>
            <a:avLst/>
            <a:gdLst/>
            <a:ahLst/>
            <a:cxnLst/>
            <a:rect r="r" b="b" t="t" l="l"/>
            <a:pathLst>
              <a:path h="1452333" w="7276638">
                <a:moveTo>
                  <a:pt x="0" y="0"/>
                </a:moveTo>
                <a:lnTo>
                  <a:pt x="7276638" y="0"/>
                </a:lnTo>
                <a:lnTo>
                  <a:pt x="7276638" y="1452333"/>
                </a:lnTo>
                <a:lnTo>
                  <a:pt x="0" y="1452333"/>
                </a:lnTo>
                <a:lnTo>
                  <a:pt x="0" y="0"/>
                </a:lnTo>
                <a:close/>
              </a:path>
            </a:pathLst>
          </a:custGeom>
          <a:blipFill>
            <a:blip r:embed="rId2"/>
            <a:stretch>
              <a:fillRect l="0" t="0" r="0" b="0"/>
            </a:stretch>
          </a:blipFill>
        </p:spPr>
      </p:sp>
      <p:sp>
        <p:nvSpPr>
          <p:cNvPr name="Freeform 11" id="11"/>
          <p:cNvSpPr/>
          <p:nvPr/>
        </p:nvSpPr>
        <p:spPr>
          <a:xfrm flipH="false" flipV="false" rot="0">
            <a:off x="9474383" y="7299489"/>
            <a:ext cx="6100296" cy="1958811"/>
          </a:xfrm>
          <a:custGeom>
            <a:avLst/>
            <a:gdLst/>
            <a:ahLst/>
            <a:cxnLst/>
            <a:rect r="r" b="b" t="t" l="l"/>
            <a:pathLst>
              <a:path h="1958811" w="6100296">
                <a:moveTo>
                  <a:pt x="0" y="0"/>
                </a:moveTo>
                <a:lnTo>
                  <a:pt x="6100296" y="0"/>
                </a:lnTo>
                <a:lnTo>
                  <a:pt x="6100296" y="1958811"/>
                </a:lnTo>
                <a:lnTo>
                  <a:pt x="0" y="1958811"/>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4" id="14"/>
          <p:cNvSpPr txBox="true"/>
          <p:nvPr/>
        </p:nvSpPr>
        <p:spPr>
          <a:xfrm rot="0">
            <a:off x="9334214" y="2951565"/>
            <a:ext cx="8635925" cy="3873134"/>
          </a:xfrm>
          <a:prstGeom prst="rect">
            <a:avLst/>
          </a:prstGeom>
        </p:spPr>
        <p:txBody>
          <a:bodyPr anchor="t" rtlCol="false" tIns="0" lIns="0" bIns="0" rIns="0">
            <a:spAutoFit/>
          </a:bodyPr>
          <a:lstStyle/>
          <a:p>
            <a:pPr algn="l">
              <a:lnSpc>
                <a:spcPts val="3870"/>
              </a:lnSpc>
            </a:pPr>
          </a:p>
          <a:p>
            <a:pPr algn="l">
              <a:lnSpc>
                <a:spcPts val="3870"/>
              </a:lnSpc>
            </a:pPr>
            <a:r>
              <a:rPr lang="en-US" sz="2764">
                <a:solidFill>
                  <a:srgbClr val="000000"/>
                </a:solidFill>
                <a:latin typeface="Aileron"/>
                <a:ea typeface="Aileron"/>
                <a:cs typeface="Aileron"/>
                <a:sym typeface="Aileron"/>
              </a:rPr>
              <a:t>SELECT  BN.TenBenhNhan, BN.LoaiBenhNhan,SUM(SD.TongTien) AS TongChiPhi</a:t>
            </a:r>
          </a:p>
          <a:p>
            <a:pPr algn="l">
              <a:lnSpc>
                <a:spcPts val="3870"/>
              </a:lnSpc>
            </a:pPr>
            <a:r>
              <a:rPr lang="en-US" sz="2764">
                <a:solidFill>
                  <a:srgbClr val="000000"/>
                </a:solidFill>
                <a:latin typeface="Aileron"/>
                <a:ea typeface="Aileron"/>
                <a:cs typeface="Aileron"/>
                <a:sym typeface="Aileron"/>
              </a:rPr>
              <a:t>FROM SUDUNG SD</a:t>
            </a:r>
          </a:p>
          <a:p>
            <a:pPr algn="l">
              <a:lnSpc>
                <a:spcPts val="3870"/>
              </a:lnSpc>
            </a:pPr>
            <a:r>
              <a:rPr lang="en-US" sz="2764">
                <a:solidFill>
                  <a:srgbClr val="000000"/>
                </a:solidFill>
                <a:latin typeface="Aileron"/>
                <a:ea typeface="Aileron"/>
                <a:cs typeface="Aileron"/>
                <a:sym typeface="Aileron"/>
              </a:rPr>
              <a:t>JOIN BENHNHAN BN ON SD.MaBenhNhan = BN.MaBenhNhan</a:t>
            </a:r>
          </a:p>
          <a:p>
            <a:pPr algn="l">
              <a:lnSpc>
                <a:spcPts val="3870"/>
              </a:lnSpc>
            </a:pPr>
            <a:r>
              <a:rPr lang="en-US" sz="2764">
                <a:solidFill>
                  <a:srgbClr val="000000"/>
                </a:solidFill>
                <a:latin typeface="Aileron"/>
                <a:ea typeface="Aileron"/>
                <a:cs typeface="Aileron"/>
                <a:sym typeface="Aileron"/>
              </a:rPr>
              <a:t>GROUP BY BN.TenBenhNhan, BN.LoaiBenhNhan</a:t>
            </a:r>
          </a:p>
          <a:p>
            <a:pPr algn="l">
              <a:lnSpc>
                <a:spcPts val="3870"/>
              </a:lnSpc>
              <a:spcBef>
                <a:spcPct val="0"/>
              </a:spcBef>
            </a:pPr>
            <a:r>
              <a:rPr lang="en-US" sz="2764">
                <a:solidFill>
                  <a:srgbClr val="000000"/>
                </a:solidFill>
                <a:latin typeface="Aileron"/>
                <a:ea typeface="Aileron"/>
                <a:cs typeface="Aileron"/>
                <a:sym typeface="Aileron"/>
              </a:rPr>
              <a:t>HAVING SUM(SD.TongTien) &gt; 100000</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9371" y="1143814"/>
            <a:ext cx="8115300" cy="1372459"/>
            <a:chOff x="0" y="0"/>
            <a:chExt cx="2137363" cy="361471"/>
          </a:xfrm>
        </p:grpSpPr>
        <p:sp>
          <p:nvSpPr>
            <p:cNvPr name="Freeform 3" id="3"/>
            <p:cNvSpPr/>
            <p:nvPr/>
          </p:nvSpPr>
          <p:spPr>
            <a:xfrm flipH="false" flipV="false" rot="0">
              <a:off x="0" y="0"/>
              <a:ext cx="2137363" cy="361471"/>
            </a:xfrm>
            <a:custGeom>
              <a:avLst/>
              <a:gdLst/>
              <a:ahLst/>
              <a:cxnLst/>
              <a:rect r="r" b="b" t="t" l="l"/>
              <a:pathLst>
                <a:path h="361471" w="2137363">
                  <a:moveTo>
                    <a:pt x="56285" y="0"/>
                  </a:moveTo>
                  <a:lnTo>
                    <a:pt x="2081077" y="0"/>
                  </a:lnTo>
                  <a:cubicBezTo>
                    <a:pt x="2096005" y="0"/>
                    <a:pt x="2110322" y="5930"/>
                    <a:pt x="2120877" y="16486"/>
                  </a:cubicBezTo>
                  <a:cubicBezTo>
                    <a:pt x="2131433" y="27041"/>
                    <a:pt x="2137363" y="41358"/>
                    <a:pt x="2137363" y="56285"/>
                  </a:cubicBezTo>
                  <a:lnTo>
                    <a:pt x="2137363" y="305185"/>
                  </a:lnTo>
                  <a:cubicBezTo>
                    <a:pt x="2137363" y="320113"/>
                    <a:pt x="2131433" y="334429"/>
                    <a:pt x="2120877" y="344985"/>
                  </a:cubicBezTo>
                  <a:cubicBezTo>
                    <a:pt x="2110322" y="355541"/>
                    <a:pt x="2096005" y="361471"/>
                    <a:pt x="2081077" y="361471"/>
                  </a:cubicBezTo>
                  <a:lnTo>
                    <a:pt x="56285" y="361471"/>
                  </a:lnTo>
                  <a:cubicBezTo>
                    <a:pt x="41358" y="361471"/>
                    <a:pt x="27041" y="355541"/>
                    <a:pt x="16486" y="344985"/>
                  </a:cubicBezTo>
                  <a:cubicBezTo>
                    <a:pt x="5930" y="334429"/>
                    <a:pt x="0" y="320113"/>
                    <a:pt x="0" y="305185"/>
                  </a:cubicBezTo>
                  <a:lnTo>
                    <a:pt x="0" y="56285"/>
                  </a:lnTo>
                  <a:cubicBezTo>
                    <a:pt x="0" y="41358"/>
                    <a:pt x="5930" y="27041"/>
                    <a:pt x="16486" y="16486"/>
                  </a:cubicBezTo>
                  <a:cubicBezTo>
                    <a:pt x="27041" y="5930"/>
                    <a:pt x="41358" y="0"/>
                    <a:pt x="56285" y="0"/>
                  </a:cubicBezTo>
                  <a:close/>
                </a:path>
              </a:pathLst>
            </a:custGeom>
            <a:solidFill>
              <a:srgbClr val="E1EDFC"/>
            </a:solidFill>
            <a:ln cap="rnd">
              <a:noFill/>
              <a:prstDash val="solid"/>
              <a:round/>
            </a:ln>
          </p:spPr>
        </p:sp>
        <p:sp>
          <p:nvSpPr>
            <p:cNvPr name="TextBox 4" id="4"/>
            <p:cNvSpPr txBox="true"/>
            <p:nvPr/>
          </p:nvSpPr>
          <p:spPr>
            <a:xfrm>
              <a:off x="0" y="-57150"/>
              <a:ext cx="2137363" cy="418621"/>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Liệt kê tên các bác sĩ đã chữa trị cho ít nhất một bệnh nhân nội trú</a:t>
              </a:r>
            </a:p>
          </p:txBody>
        </p:sp>
      </p:grpSp>
      <p:sp>
        <p:nvSpPr>
          <p:cNvPr name="TextBox 5" id="5"/>
          <p:cNvSpPr txBox="true"/>
          <p:nvPr/>
        </p:nvSpPr>
        <p:spPr>
          <a:xfrm rot="0">
            <a:off x="381572" y="2811548"/>
            <a:ext cx="8730896" cy="4358909"/>
          </a:xfrm>
          <a:prstGeom prst="rect">
            <a:avLst/>
          </a:prstGeom>
        </p:spPr>
        <p:txBody>
          <a:bodyPr anchor="t" rtlCol="false" tIns="0" lIns="0" bIns="0" rIns="0">
            <a:spAutoFit/>
          </a:bodyPr>
          <a:lstStyle/>
          <a:p>
            <a:pPr algn="l">
              <a:lnSpc>
                <a:spcPts val="3870"/>
              </a:lnSpc>
            </a:pPr>
            <a:r>
              <a:rPr lang="en-US" sz="2764">
                <a:solidFill>
                  <a:srgbClr val="000000"/>
                </a:solidFill>
                <a:latin typeface="Aileron"/>
                <a:ea typeface="Aileron"/>
                <a:cs typeface="Aileron"/>
                <a:sym typeface="Aileron"/>
              </a:rPr>
              <a:t>SELECT DISTINCT BS.TenBacSi</a:t>
            </a:r>
          </a:p>
          <a:p>
            <a:pPr algn="l">
              <a:lnSpc>
                <a:spcPts val="3870"/>
              </a:lnSpc>
            </a:pPr>
            <a:r>
              <a:rPr lang="en-US" sz="2764">
                <a:solidFill>
                  <a:srgbClr val="000000"/>
                </a:solidFill>
                <a:latin typeface="Aileron"/>
                <a:ea typeface="Aileron"/>
                <a:cs typeface="Aileron"/>
                <a:sym typeface="Aileron"/>
              </a:rPr>
              <a:t>FROM BACSI BS</a:t>
            </a:r>
          </a:p>
          <a:p>
            <a:pPr algn="l">
              <a:lnSpc>
                <a:spcPts val="3870"/>
              </a:lnSpc>
            </a:pPr>
            <a:r>
              <a:rPr lang="en-US" sz="2764">
                <a:solidFill>
                  <a:srgbClr val="000000"/>
                </a:solidFill>
                <a:latin typeface="Aileron"/>
                <a:ea typeface="Aileron"/>
                <a:cs typeface="Aileron"/>
                <a:sym typeface="Aileron"/>
              </a:rPr>
              <a:t>WHERE BS.MaBacSi IN (</a:t>
            </a:r>
          </a:p>
          <a:p>
            <a:pPr algn="l">
              <a:lnSpc>
                <a:spcPts val="3870"/>
              </a:lnSpc>
            </a:pPr>
            <a:r>
              <a:rPr lang="en-US" sz="2764">
                <a:solidFill>
                  <a:srgbClr val="000000"/>
                </a:solidFill>
                <a:latin typeface="Aileron"/>
                <a:ea typeface="Aileron"/>
                <a:cs typeface="Aileron"/>
                <a:sym typeface="Aileron"/>
              </a:rPr>
              <a:t>    SELECT CT.MaBacSi</a:t>
            </a:r>
          </a:p>
          <a:p>
            <a:pPr algn="l">
              <a:lnSpc>
                <a:spcPts val="3870"/>
              </a:lnSpc>
            </a:pPr>
            <a:r>
              <a:rPr lang="en-US" sz="2764">
                <a:solidFill>
                  <a:srgbClr val="000000"/>
                </a:solidFill>
                <a:latin typeface="Aileron"/>
                <a:ea typeface="Aileron"/>
                <a:cs typeface="Aileron"/>
                <a:sym typeface="Aileron"/>
              </a:rPr>
              <a:t>    FROM CHUATRI CT</a:t>
            </a:r>
          </a:p>
          <a:p>
            <a:pPr algn="l">
              <a:lnSpc>
                <a:spcPts val="3870"/>
              </a:lnSpc>
              <a:spcBef>
                <a:spcPct val="0"/>
              </a:spcBef>
            </a:pPr>
            <a:r>
              <a:rPr lang="en-US" sz="2764">
                <a:solidFill>
                  <a:srgbClr val="000000"/>
                </a:solidFill>
                <a:latin typeface="Aileron"/>
                <a:ea typeface="Aileron"/>
                <a:cs typeface="Aileron"/>
                <a:sym typeface="Aileron"/>
              </a:rPr>
              <a:t>  </a:t>
            </a:r>
            <a:r>
              <a:rPr lang="en-US" sz="2764">
                <a:solidFill>
                  <a:srgbClr val="000000"/>
                </a:solidFill>
                <a:latin typeface="Aileron"/>
                <a:ea typeface="Aileron"/>
                <a:cs typeface="Aileron"/>
                <a:sym typeface="Aileron"/>
              </a:rPr>
              <a:t>  JOIN BENHNHAN BN ON CT.MaBenhNhan = BN.MaBenhNhan</a:t>
            </a:r>
          </a:p>
          <a:p>
            <a:pPr algn="l">
              <a:lnSpc>
                <a:spcPts val="3870"/>
              </a:lnSpc>
              <a:spcBef>
                <a:spcPct val="0"/>
              </a:spcBef>
            </a:pPr>
            <a:r>
              <a:rPr lang="en-US" sz="2764">
                <a:solidFill>
                  <a:srgbClr val="000000"/>
                </a:solidFill>
                <a:latin typeface="Aileron"/>
                <a:ea typeface="Aileron"/>
                <a:cs typeface="Aileron"/>
                <a:sym typeface="Aileron"/>
              </a:rPr>
              <a:t>    WHERE BN.LoaiBenhNhan = N'Nội trú'</a:t>
            </a:r>
          </a:p>
          <a:p>
            <a:pPr algn="l">
              <a:lnSpc>
                <a:spcPts val="3870"/>
              </a:lnSpc>
              <a:spcBef>
                <a:spcPct val="0"/>
              </a:spcBef>
            </a:pPr>
            <a:r>
              <a:rPr lang="en-US" sz="2764">
                <a:solidFill>
                  <a:srgbClr val="000000"/>
                </a:solidFill>
                <a:latin typeface="Noto Sans"/>
                <a:ea typeface="Noto Sans"/>
                <a:cs typeface="Noto Sans"/>
                <a:sym typeface="Noto Sans"/>
              </a:rPr>
              <a:t>)</a:t>
            </a:r>
          </a:p>
        </p:txBody>
      </p:sp>
      <p:grpSp>
        <p:nvGrpSpPr>
          <p:cNvPr name="Group 6" id="6"/>
          <p:cNvGrpSpPr/>
          <p:nvPr/>
        </p:nvGrpSpPr>
        <p:grpSpPr>
          <a:xfrm rot="0">
            <a:off x="9334214" y="1185355"/>
            <a:ext cx="8776734" cy="1748345"/>
            <a:chOff x="0" y="0"/>
            <a:chExt cx="2311568" cy="460469"/>
          </a:xfrm>
        </p:grpSpPr>
        <p:sp>
          <p:nvSpPr>
            <p:cNvPr name="Freeform 7" id="7"/>
            <p:cNvSpPr/>
            <p:nvPr/>
          </p:nvSpPr>
          <p:spPr>
            <a:xfrm flipH="false" flipV="false" rot="0">
              <a:off x="0" y="0"/>
              <a:ext cx="2311568" cy="460469"/>
            </a:xfrm>
            <a:custGeom>
              <a:avLst/>
              <a:gdLst/>
              <a:ahLst/>
              <a:cxnLst/>
              <a:rect r="r" b="b" t="t" l="l"/>
              <a:pathLst>
                <a:path h="460469" w="2311568">
                  <a:moveTo>
                    <a:pt x="52044" y="0"/>
                  </a:moveTo>
                  <a:lnTo>
                    <a:pt x="2259524" y="0"/>
                  </a:lnTo>
                  <a:cubicBezTo>
                    <a:pt x="2273327" y="0"/>
                    <a:pt x="2286565" y="5483"/>
                    <a:pt x="2296325" y="15243"/>
                  </a:cubicBezTo>
                  <a:cubicBezTo>
                    <a:pt x="2306085" y="25003"/>
                    <a:pt x="2311568" y="38241"/>
                    <a:pt x="2311568" y="52044"/>
                  </a:cubicBezTo>
                  <a:lnTo>
                    <a:pt x="2311568" y="408426"/>
                  </a:lnTo>
                  <a:cubicBezTo>
                    <a:pt x="2311568" y="422228"/>
                    <a:pt x="2306085" y="435466"/>
                    <a:pt x="2296325" y="445226"/>
                  </a:cubicBezTo>
                  <a:cubicBezTo>
                    <a:pt x="2286565" y="454986"/>
                    <a:pt x="2273327" y="460469"/>
                    <a:pt x="2259524" y="460469"/>
                  </a:cubicBezTo>
                  <a:lnTo>
                    <a:pt x="52044" y="460469"/>
                  </a:lnTo>
                  <a:cubicBezTo>
                    <a:pt x="38241" y="460469"/>
                    <a:pt x="25003" y="454986"/>
                    <a:pt x="15243" y="445226"/>
                  </a:cubicBezTo>
                  <a:cubicBezTo>
                    <a:pt x="5483" y="435466"/>
                    <a:pt x="0" y="422228"/>
                    <a:pt x="0" y="408426"/>
                  </a:cubicBezTo>
                  <a:lnTo>
                    <a:pt x="0" y="52044"/>
                  </a:lnTo>
                  <a:cubicBezTo>
                    <a:pt x="0" y="38241"/>
                    <a:pt x="5483" y="25003"/>
                    <a:pt x="15243" y="15243"/>
                  </a:cubicBezTo>
                  <a:cubicBezTo>
                    <a:pt x="25003" y="5483"/>
                    <a:pt x="38241" y="0"/>
                    <a:pt x="52044" y="0"/>
                  </a:cubicBezTo>
                  <a:close/>
                </a:path>
              </a:pathLst>
            </a:custGeom>
            <a:solidFill>
              <a:srgbClr val="E1EDFC"/>
            </a:solidFill>
            <a:ln cap="rnd">
              <a:noFill/>
              <a:prstDash val="solid"/>
              <a:round/>
            </a:ln>
          </p:spPr>
        </p:sp>
        <p:sp>
          <p:nvSpPr>
            <p:cNvPr name="TextBox 8" id="8"/>
            <p:cNvSpPr txBox="true"/>
            <p:nvPr/>
          </p:nvSpPr>
          <p:spPr>
            <a:xfrm>
              <a:off x="0" y="-57150"/>
              <a:ext cx="2311568" cy="517619"/>
            </a:xfrm>
            <a:prstGeom prst="rect">
              <a:avLst/>
            </a:prstGeom>
          </p:spPr>
          <p:txBody>
            <a:bodyPr anchor="ctr" rtlCol="false" tIns="50800" lIns="50800" bIns="50800" rIns="50800"/>
            <a:lstStyle/>
            <a:p>
              <a:pPr algn="ctr" marL="0" indent="0" lvl="0">
                <a:lnSpc>
                  <a:spcPts val="3640"/>
                </a:lnSpc>
                <a:spcBef>
                  <a:spcPct val="0"/>
                </a:spcBef>
              </a:pPr>
              <a:r>
                <a:rPr lang="en-US" b="true" sz="2600">
                  <a:solidFill>
                    <a:srgbClr val="000000"/>
                  </a:solidFill>
                  <a:latin typeface="Aileron Bold"/>
                  <a:ea typeface="Aileron Bold"/>
                  <a:cs typeface="Aileron Bold"/>
                  <a:sym typeface="Aileron Bold"/>
                </a:rPr>
                <a:t>Cập nhật đơn giá của vật tư "Ống tiêm" thành 6000 và bổ sung thông tin cho vật tư "Máy X-quang" nếu tổng chi phí của bệnh nhân sử dụng vật tư này trên 500,000.</a:t>
              </a:r>
            </a:p>
          </p:txBody>
        </p:sp>
      </p:grpSp>
      <p:sp>
        <p:nvSpPr>
          <p:cNvPr name="AutoShape 9" id="9"/>
          <p:cNvSpPr/>
          <p:nvPr/>
        </p:nvSpPr>
        <p:spPr>
          <a:xfrm>
            <a:off x="9071371" y="1296196"/>
            <a:ext cx="0" cy="7651397"/>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852253" y="7374323"/>
            <a:ext cx="4457308" cy="1809143"/>
          </a:xfrm>
          <a:custGeom>
            <a:avLst/>
            <a:gdLst/>
            <a:ahLst/>
            <a:cxnLst/>
            <a:rect r="r" b="b" t="t" l="l"/>
            <a:pathLst>
              <a:path h="1809143" w="4457308">
                <a:moveTo>
                  <a:pt x="0" y="0"/>
                </a:moveTo>
                <a:lnTo>
                  <a:pt x="4457308" y="0"/>
                </a:lnTo>
                <a:lnTo>
                  <a:pt x="4457308" y="1809143"/>
                </a:lnTo>
                <a:lnTo>
                  <a:pt x="0" y="1809143"/>
                </a:lnTo>
                <a:lnTo>
                  <a:pt x="0" y="0"/>
                </a:lnTo>
                <a:close/>
              </a:path>
            </a:pathLst>
          </a:custGeom>
          <a:blipFill>
            <a:blip r:embed="rId2"/>
            <a:stretch>
              <a:fillRect l="0" t="0" r="0" b="0"/>
            </a:stretch>
          </a:blipFill>
        </p:spPr>
      </p:sp>
      <p:sp>
        <p:nvSpPr>
          <p:cNvPr name="Freeform 11" id="11"/>
          <p:cNvSpPr/>
          <p:nvPr/>
        </p:nvSpPr>
        <p:spPr>
          <a:xfrm flipH="false" flipV="false" rot="0">
            <a:off x="9751861" y="7518200"/>
            <a:ext cx="5577944" cy="1086984"/>
          </a:xfrm>
          <a:custGeom>
            <a:avLst/>
            <a:gdLst/>
            <a:ahLst/>
            <a:cxnLst/>
            <a:rect r="r" b="b" t="t" l="l"/>
            <a:pathLst>
              <a:path h="1086984" w="5577944">
                <a:moveTo>
                  <a:pt x="0" y="0"/>
                </a:moveTo>
                <a:lnTo>
                  <a:pt x="5577944" y="0"/>
                </a:lnTo>
                <a:lnTo>
                  <a:pt x="5577944" y="1086984"/>
                </a:lnTo>
                <a:lnTo>
                  <a:pt x="0" y="1086984"/>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448492" y="31752"/>
            <a:ext cx="9025890"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NGÔ THỊ NGỌC TRÂM - 23677821</a:t>
            </a:r>
          </a:p>
        </p:txBody>
      </p:sp>
      <p:sp>
        <p:nvSpPr>
          <p:cNvPr name="TextBox 14" id="14"/>
          <p:cNvSpPr txBox="true"/>
          <p:nvPr/>
        </p:nvSpPr>
        <p:spPr>
          <a:xfrm rot="0">
            <a:off x="9403195" y="2917695"/>
            <a:ext cx="8884805" cy="4571930"/>
          </a:xfrm>
          <a:prstGeom prst="rect">
            <a:avLst/>
          </a:prstGeom>
        </p:spPr>
        <p:txBody>
          <a:bodyPr anchor="t" rtlCol="false" tIns="0" lIns="0" bIns="0" rIns="0">
            <a:spAutoFit/>
          </a:bodyPr>
          <a:lstStyle/>
          <a:p>
            <a:pPr algn="l">
              <a:lnSpc>
                <a:spcPts val="3040"/>
              </a:lnSpc>
            </a:pPr>
            <a:r>
              <a:rPr lang="en-US" sz="2171">
                <a:solidFill>
                  <a:srgbClr val="000000"/>
                </a:solidFill>
                <a:latin typeface="Aileron"/>
                <a:ea typeface="Aileron"/>
                <a:cs typeface="Aileron"/>
                <a:sym typeface="Aileron"/>
              </a:rPr>
              <a:t>UPDATE VATTU</a:t>
            </a:r>
          </a:p>
          <a:p>
            <a:pPr algn="l">
              <a:lnSpc>
                <a:spcPts val="3040"/>
              </a:lnSpc>
            </a:pPr>
            <a:r>
              <a:rPr lang="en-US" sz="2171">
                <a:solidFill>
                  <a:srgbClr val="000000"/>
                </a:solidFill>
                <a:latin typeface="Aileron"/>
                <a:ea typeface="Aileron"/>
                <a:cs typeface="Aileron"/>
                <a:sym typeface="Aileron"/>
              </a:rPr>
              <a:t>SET DonGia = CASE</a:t>
            </a:r>
          </a:p>
          <a:p>
            <a:pPr algn="l">
              <a:lnSpc>
                <a:spcPts val="3040"/>
              </a:lnSpc>
            </a:pPr>
            <a:r>
              <a:rPr lang="en-US" sz="2171">
                <a:solidFill>
                  <a:srgbClr val="000000"/>
                </a:solidFill>
                <a:latin typeface="Aileron"/>
                <a:ea typeface="Aileron"/>
                <a:cs typeface="Aileron"/>
                <a:sym typeface="Aileron"/>
              </a:rPr>
              <a:t>                 WHEN TenVatTu = N'Ống tiêm' THEN 6000</a:t>
            </a:r>
          </a:p>
          <a:p>
            <a:pPr algn="l">
              <a:lnSpc>
                <a:spcPts val="3040"/>
              </a:lnSpc>
            </a:pPr>
            <a:r>
              <a:rPr lang="en-US" sz="2171">
                <a:solidFill>
                  <a:srgbClr val="000000"/>
                </a:solidFill>
                <a:latin typeface="Aileron"/>
                <a:ea typeface="Aileron"/>
                <a:cs typeface="Aileron"/>
                <a:sym typeface="Aileron"/>
              </a:rPr>
              <a:t>                 WHEN TenVatTu = N'Máy X-quang' THEN 22000000</a:t>
            </a:r>
          </a:p>
          <a:p>
            <a:pPr algn="l">
              <a:lnSpc>
                <a:spcPts val="3040"/>
              </a:lnSpc>
            </a:pPr>
            <a:r>
              <a:rPr lang="en-US" sz="2171">
                <a:solidFill>
                  <a:srgbClr val="000000"/>
                </a:solidFill>
                <a:latin typeface="Aileron"/>
                <a:ea typeface="Aileron"/>
                <a:cs typeface="Aileron"/>
                <a:sym typeface="Aileron"/>
              </a:rPr>
              <a:t>             END</a:t>
            </a:r>
          </a:p>
          <a:p>
            <a:pPr algn="l">
              <a:lnSpc>
                <a:spcPts val="3040"/>
              </a:lnSpc>
            </a:pPr>
            <a:r>
              <a:rPr lang="en-US" sz="2171">
                <a:solidFill>
                  <a:srgbClr val="000000"/>
                </a:solidFill>
                <a:latin typeface="Aileron"/>
                <a:ea typeface="Aileron"/>
                <a:cs typeface="Aileron"/>
                <a:sym typeface="Aileron"/>
              </a:rPr>
              <a:t>WHERE MaVatTu IN (</a:t>
            </a:r>
          </a:p>
          <a:p>
            <a:pPr algn="l">
              <a:lnSpc>
                <a:spcPts val="3040"/>
              </a:lnSpc>
            </a:pPr>
            <a:r>
              <a:rPr lang="en-US" sz="2171">
                <a:solidFill>
                  <a:srgbClr val="000000"/>
                </a:solidFill>
                <a:latin typeface="Aileron"/>
                <a:ea typeface="Aileron"/>
                <a:cs typeface="Aileron"/>
                <a:sym typeface="Aileron"/>
              </a:rPr>
              <a:t>    SELECT SD.MaVatTu</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FROM SUDUNG SD</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JOIN BENHNHAN BN ON SD.MaBenhNhan = BN.MaBenhNhan</a:t>
            </a:r>
          </a:p>
          <a:p>
            <a:pPr algn="l">
              <a:lnSpc>
                <a:spcPts val="3040"/>
              </a:lnSpc>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GROUP BY SD.MaVatTu</a:t>
            </a:r>
          </a:p>
          <a:p>
            <a:pPr algn="l">
              <a:lnSpc>
                <a:spcPts val="3040"/>
              </a:lnSpc>
              <a:spcBef>
                <a:spcPct val="0"/>
              </a:spcBef>
            </a:pPr>
            <a:r>
              <a:rPr lang="en-US" sz="2171">
                <a:solidFill>
                  <a:srgbClr val="000000"/>
                </a:solidFill>
                <a:latin typeface="Aileron"/>
                <a:ea typeface="Aileron"/>
                <a:cs typeface="Aileron"/>
                <a:sym typeface="Aileron"/>
              </a:rPr>
              <a:t>    </a:t>
            </a:r>
            <a:r>
              <a:rPr lang="en-US" sz="2171">
                <a:solidFill>
                  <a:srgbClr val="000000"/>
                </a:solidFill>
                <a:latin typeface="Aileron"/>
                <a:ea typeface="Aileron"/>
                <a:cs typeface="Aileron"/>
                <a:sym typeface="Aileron"/>
              </a:rPr>
              <a:t>HAVING SUM(SD.TongTien) &gt; 500000</a:t>
            </a:r>
          </a:p>
          <a:p>
            <a:pPr algn="l">
              <a:lnSpc>
                <a:spcPts val="3040"/>
              </a:lnSpc>
              <a:spcBef>
                <a:spcPct val="0"/>
              </a:spcBef>
            </a:pPr>
            <a:r>
              <a:rPr lang="en-US" sz="2171">
                <a:solidFill>
                  <a:srgbClr val="000000"/>
                </a:solidFill>
                <a:latin typeface="Aileron"/>
                <a:ea typeface="Aileron"/>
                <a:cs typeface="Aileron"/>
                <a:sym typeface="Aileron"/>
              </a:rPr>
              <a:t>)</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6236" y="1028700"/>
            <a:ext cx="8892526" cy="1857375"/>
            <a:chOff x="0" y="0"/>
            <a:chExt cx="2342065" cy="489185"/>
          </a:xfrm>
        </p:grpSpPr>
        <p:sp>
          <p:nvSpPr>
            <p:cNvPr name="Freeform 3" id="3"/>
            <p:cNvSpPr/>
            <p:nvPr/>
          </p:nvSpPr>
          <p:spPr>
            <a:xfrm flipH="false" flipV="false" rot="0">
              <a:off x="0" y="0"/>
              <a:ext cx="2342065" cy="489185"/>
            </a:xfrm>
            <a:custGeom>
              <a:avLst/>
              <a:gdLst/>
              <a:ahLst/>
              <a:cxnLst/>
              <a:rect r="r" b="b" t="t" l="l"/>
              <a:pathLst>
                <a:path h="489185" w="2342065">
                  <a:moveTo>
                    <a:pt x="51366" y="0"/>
                  </a:moveTo>
                  <a:lnTo>
                    <a:pt x="2290699" y="0"/>
                  </a:lnTo>
                  <a:cubicBezTo>
                    <a:pt x="2319067" y="0"/>
                    <a:pt x="2342065" y="22997"/>
                    <a:pt x="2342065" y="51366"/>
                  </a:cubicBezTo>
                  <a:lnTo>
                    <a:pt x="2342065" y="437819"/>
                  </a:lnTo>
                  <a:cubicBezTo>
                    <a:pt x="2342065" y="451442"/>
                    <a:pt x="2336653" y="464507"/>
                    <a:pt x="2327020" y="474140"/>
                  </a:cubicBezTo>
                  <a:cubicBezTo>
                    <a:pt x="2317387" y="483773"/>
                    <a:pt x="2304322" y="489185"/>
                    <a:pt x="2290699" y="489185"/>
                  </a:cubicBezTo>
                  <a:lnTo>
                    <a:pt x="51366" y="489185"/>
                  </a:lnTo>
                  <a:cubicBezTo>
                    <a:pt x="22997" y="489185"/>
                    <a:pt x="0" y="466188"/>
                    <a:pt x="0" y="437819"/>
                  </a:cubicBezTo>
                  <a:lnTo>
                    <a:pt x="0" y="51366"/>
                  </a:lnTo>
                  <a:cubicBezTo>
                    <a:pt x="0" y="22997"/>
                    <a:pt x="22997" y="0"/>
                    <a:pt x="51366" y="0"/>
                  </a:cubicBezTo>
                  <a:close/>
                </a:path>
              </a:pathLst>
            </a:custGeom>
            <a:solidFill>
              <a:srgbClr val="E1EDFC"/>
            </a:solidFill>
            <a:ln cap="rnd">
              <a:noFill/>
              <a:prstDash val="solid"/>
              <a:round/>
            </a:ln>
          </p:spPr>
        </p:sp>
        <p:sp>
          <p:nvSpPr>
            <p:cNvPr name="TextBox 4" id="4"/>
            <p:cNvSpPr txBox="true"/>
            <p:nvPr/>
          </p:nvSpPr>
          <p:spPr>
            <a:xfrm>
              <a:off x="0" y="-57150"/>
              <a:ext cx="2342065" cy="546335"/>
            </a:xfrm>
            <a:prstGeom prst="rect">
              <a:avLst/>
            </a:prstGeom>
          </p:spPr>
          <p:txBody>
            <a:bodyPr anchor="ctr" rtlCol="false" tIns="50800" lIns="50800" bIns="50800" rIns="50800"/>
            <a:lstStyle/>
            <a:p>
              <a:pPr algn="ctr">
                <a:lnSpc>
                  <a:spcPts val="3640"/>
                </a:lnSpc>
              </a:pPr>
              <a:r>
                <a:rPr lang="en-US" sz="2600" b="true">
                  <a:solidFill>
                    <a:srgbClr val="000000"/>
                  </a:solidFill>
                  <a:latin typeface="Aileron Bold"/>
                  <a:ea typeface="Aileron Bold"/>
                  <a:cs typeface="Aileron Bold"/>
                  <a:sym typeface="Aileron Bold"/>
                </a:rPr>
                <a:t>Liệt kê các khu chữa trị có tổng số giờ làm việc &gt; 40</a:t>
              </a:r>
            </a:p>
            <a:p>
              <a:pPr algn="ctr" marL="0" indent="0" lvl="0">
                <a:lnSpc>
                  <a:spcPts val="4759"/>
                </a:lnSpc>
                <a:spcBef>
                  <a:spcPct val="0"/>
                </a:spcBef>
              </a:pPr>
            </a:p>
          </p:txBody>
        </p:sp>
      </p:grpSp>
      <p:sp>
        <p:nvSpPr>
          <p:cNvPr name="AutoShape 5" id="5"/>
          <p:cNvSpPr/>
          <p:nvPr/>
        </p:nvSpPr>
        <p:spPr>
          <a:xfrm flipV="true">
            <a:off x="9666638" y="1435660"/>
            <a:ext cx="19050" cy="6658583"/>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9934665" y="1028700"/>
            <a:ext cx="7926793" cy="1971675"/>
            <a:chOff x="0" y="0"/>
            <a:chExt cx="2087715" cy="519289"/>
          </a:xfrm>
        </p:grpSpPr>
        <p:sp>
          <p:nvSpPr>
            <p:cNvPr name="Freeform 7" id="7"/>
            <p:cNvSpPr/>
            <p:nvPr/>
          </p:nvSpPr>
          <p:spPr>
            <a:xfrm flipH="false" flipV="false" rot="0">
              <a:off x="0" y="0"/>
              <a:ext cx="2087715" cy="519289"/>
            </a:xfrm>
            <a:custGeom>
              <a:avLst/>
              <a:gdLst/>
              <a:ahLst/>
              <a:cxnLst/>
              <a:rect r="r" b="b" t="t" l="l"/>
              <a:pathLst>
                <a:path h="519289" w="2087715">
                  <a:moveTo>
                    <a:pt x="57624" y="0"/>
                  </a:moveTo>
                  <a:lnTo>
                    <a:pt x="2030091" y="0"/>
                  </a:lnTo>
                  <a:cubicBezTo>
                    <a:pt x="2061916" y="0"/>
                    <a:pt x="2087715" y="25799"/>
                    <a:pt x="2087715" y="57624"/>
                  </a:cubicBezTo>
                  <a:lnTo>
                    <a:pt x="2087715" y="461665"/>
                  </a:lnTo>
                  <a:cubicBezTo>
                    <a:pt x="2087715" y="493490"/>
                    <a:pt x="2061916" y="519289"/>
                    <a:pt x="2030091" y="519289"/>
                  </a:cubicBezTo>
                  <a:lnTo>
                    <a:pt x="57624" y="519289"/>
                  </a:lnTo>
                  <a:cubicBezTo>
                    <a:pt x="25799" y="519289"/>
                    <a:pt x="0" y="493490"/>
                    <a:pt x="0" y="461665"/>
                  </a:cubicBezTo>
                  <a:lnTo>
                    <a:pt x="0" y="57624"/>
                  </a:lnTo>
                  <a:cubicBezTo>
                    <a:pt x="0" y="25799"/>
                    <a:pt x="25799" y="0"/>
                    <a:pt x="57624" y="0"/>
                  </a:cubicBezTo>
                  <a:close/>
                </a:path>
              </a:pathLst>
            </a:custGeom>
            <a:solidFill>
              <a:srgbClr val="E1EDFC"/>
            </a:solidFill>
            <a:ln cap="rnd">
              <a:noFill/>
              <a:prstDash val="solid"/>
              <a:round/>
            </a:ln>
          </p:spPr>
        </p:sp>
        <p:sp>
          <p:nvSpPr>
            <p:cNvPr name="TextBox 8" id="8"/>
            <p:cNvSpPr txBox="true"/>
            <p:nvPr/>
          </p:nvSpPr>
          <p:spPr>
            <a:xfrm>
              <a:off x="0" y="-76200"/>
              <a:ext cx="2087715" cy="595489"/>
            </a:xfrm>
            <a:prstGeom prst="rect">
              <a:avLst/>
            </a:prstGeom>
          </p:spPr>
          <p:txBody>
            <a:bodyPr anchor="ctr" rtlCol="false" tIns="50800" lIns="50800" bIns="50800" rIns="50800"/>
            <a:lstStyle/>
            <a:p>
              <a:pPr algn="ctr">
                <a:lnSpc>
                  <a:spcPts val="4759"/>
                </a:lnSpc>
              </a:pPr>
            </a:p>
            <a:p>
              <a:pPr algn="ctr">
                <a:lnSpc>
                  <a:spcPts val="3359"/>
                </a:lnSpc>
              </a:pPr>
              <a:r>
                <a:rPr lang="en-US" sz="2400" b="true">
                  <a:solidFill>
                    <a:srgbClr val="000000"/>
                  </a:solidFill>
                  <a:latin typeface="Aileron Bold"/>
                  <a:ea typeface="Aileron Bold"/>
                  <a:cs typeface="Aileron Bold"/>
                  <a:sym typeface="Aileron Bold"/>
                </a:rPr>
                <a:t>Liệt kê bác sĩ điều trị bệnh nhân sử dụng vật tư có đơn giá cao hơn trung bình</a:t>
              </a:r>
            </a:p>
            <a:p>
              <a:pPr algn="ctr" marL="0" indent="0" lvl="0">
                <a:lnSpc>
                  <a:spcPts val="3640"/>
                </a:lnSpc>
                <a:spcBef>
                  <a:spcPct val="0"/>
                </a:spcBef>
              </a:pPr>
            </a:p>
          </p:txBody>
        </p:sp>
      </p:grpSp>
      <p:sp>
        <p:nvSpPr>
          <p:cNvPr name="TextBox 9" id="9"/>
          <p:cNvSpPr txBox="true"/>
          <p:nvPr/>
        </p:nvSpPr>
        <p:spPr>
          <a:xfrm rot="0">
            <a:off x="370511" y="3330070"/>
            <a:ext cx="9564154" cy="3871334"/>
          </a:xfrm>
          <a:prstGeom prst="rect">
            <a:avLst/>
          </a:prstGeom>
        </p:spPr>
        <p:txBody>
          <a:bodyPr anchor="t" rtlCol="false" tIns="0" lIns="0" bIns="0" rIns="0">
            <a:spAutoFit/>
          </a:bodyPr>
          <a:lstStyle/>
          <a:p>
            <a:pPr algn="l">
              <a:lnSpc>
                <a:spcPts val="3408"/>
              </a:lnSpc>
            </a:pPr>
            <a:r>
              <a:rPr lang="en-US" sz="2434">
                <a:solidFill>
                  <a:srgbClr val="000000"/>
                </a:solidFill>
                <a:latin typeface="Aileron"/>
                <a:ea typeface="Aileron"/>
                <a:cs typeface="Aileron"/>
                <a:sym typeface="Aileron"/>
              </a:rPr>
              <a:t>SELECT KC.TenKhuChuaTri, SUM(LV.SoGioLamViec) AS TongGio</a:t>
            </a:r>
          </a:p>
          <a:p>
            <a:pPr algn="l">
              <a:lnSpc>
                <a:spcPts val="3408"/>
              </a:lnSpc>
            </a:pPr>
            <a:r>
              <a:rPr lang="en-US" sz="2434">
                <a:solidFill>
                  <a:srgbClr val="000000"/>
                </a:solidFill>
                <a:latin typeface="Aileron"/>
                <a:ea typeface="Aileron"/>
                <a:cs typeface="Aileron"/>
                <a:sym typeface="Aileron"/>
              </a:rPr>
              <a:t>FROM KHUCHUATRI KC</a:t>
            </a:r>
          </a:p>
          <a:p>
            <a:pPr algn="l">
              <a:lnSpc>
                <a:spcPts val="3408"/>
              </a:lnSpc>
            </a:pPr>
            <a:r>
              <a:rPr lang="en-US" sz="2434">
                <a:solidFill>
                  <a:srgbClr val="000000"/>
                </a:solidFill>
                <a:latin typeface="Aileron"/>
                <a:ea typeface="Aileron"/>
                <a:cs typeface="Aileron"/>
                <a:sym typeface="Aileron"/>
              </a:rPr>
              <a:t>JOIN LAMVIEC LV ON KC.SoKhuChuaTri = LV.SoKhuChuaTri</a:t>
            </a:r>
          </a:p>
          <a:p>
            <a:pPr algn="l">
              <a:lnSpc>
                <a:spcPts val="3408"/>
              </a:lnSpc>
            </a:pPr>
            <a:r>
              <a:rPr lang="en-US" sz="2434">
                <a:solidFill>
                  <a:srgbClr val="000000"/>
                </a:solidFill>
                <a:latin typeface="Aileron"/>
                <a:ea typeface="Aileron"/>
                <a:cs typeface="Aileron"/>
                <a:sym typeface="Aileron"/>
              </a:rPr>
              <a:t>GROUP BY KC.TenKhuChuaTri</a:t>
            </a:r>
          </a:p>
          <a:p>
            <a:pPr algn="l">
              <a:lnSpc>
                <a:spcPts val="3408"/>
              </a:lnSpc>
            </a:pPr>
            <a:r>
              <a:rPr lang="en-US" sz="2434">
                <a:solidFill>
                  <a:srgbClr val="000000"/>
                </a:solidFill>
                <a:latin typeface="Aileron"/>
                <a:ea typeface="Aileron"/>
                <a:cs typeface="Aileron"/>
                <a:sym typeface="Aileron"/>
              </a:rPr>
              <a:t>HAVING SUM(LV.SoGioLamViec) &gt; 40</a:t>
            </a:r>
          </a:p>
          <a:p>
            <a:pPr algn="l">
              <a:lnSpc>
                <a:spcPts val="3408"/>
              </a:lnSpc>
            </a:pPr>
          </a:p>
          <a:p>
            <a:pPr algn="l">
              <a:lnSpc>
                <a:spcPts val="3408"/>
              </a:lnSpc>
            </a:pPr>
          </a:p>
          <a:p>
            <a:pPr algn="l">
              <a:lnSpc>
                <a:spcPts val="3408"/>
              </a:lnSpc>
              <a:spcBef>
                <a:spcPct val="0"/>
              </a:spcBef>
            </a:pPr>
          </a:p>
          <a:p>
            <a:pPr algn="l">
              <a:lnSpc>
                <a:spcPts val="3408"/>
              </a:lnSpc>
              <a:spcBef>
                <a:spcPct val="0"/>
              </a:spcBef>
            </a:pPr>
          </a:p>
        </p:txBody>
      </p:sp>
      <p:sp>
        <p:nvSpPr>
          <p:cNvPr name="Freeform 10" id="10"/>
          <p:cNvSpPr/>
          <p:nvPr/>
        </p:nvSpPr>
        <p:spPr>
          <a:xfrm flipH="false" flipV="false" rot="0">
            <a:off x="256236" y="6166575"/>
            <a:ext cx="5785632" cy="2069657"/>
          </a:xfrm>
          <a:custGeom>
            <a:avLst/>
            <a:gdLst/>
            <a:ahLst/>
            <a:cxnLst/>
            <a:rect r="r" b="b" t="t" l="l"/>
            <a:pathLst>
              <a:path h="2069657" w="5785632">
                <a:moveTo>
                  <a:pt x="0" y="0"/>
                </a:moveTo>
                <a:lnTo>
                  <a:pt x="5785632" y="0"/>
                </a:lnTo>
                <a:lnTo>
                  <a:pt x="5785632" y="2069657"/>
                </a:lnTo>
                <a:lnTo>
                  <a:pt x="0" y="2069657"/>
                </a:lnTo>
                <a:lnTo>
                  <a:pt x="0" y="0"/>
                </a:lnTo>
                <a:close/>
              </a:path>
            </a:pathLst>
          </a:custGeom>
          <a:blipFill>
            <a:blip r:embed="rId2"/>
            <a:stretch>
              <a:fillRect l="0" t="0" r="0" b="0"/>
            </a:stretch>
          </a:blipFill>
        </p:spPr>
      </p:sp>
      <p:sp>
        <p:nvSpPr>
          <p:cNvPr name="Freeform 11" id="11"/>
          <p:cNvSpPr/>
          <p:nvPr/>
        </p:nvSpPr>
        <p:spPr>
          <a:xfrm flipH="false" flipV="false" rot="0">
            <a:off x="10432137" y="6166575"/>
            <a:ext cx="6106247" cy="2389401"/>
          </a:xfrm>
          <a:custGeom>
            <a:avLst/>
            <a:gdLst/>
            <a:ahLst/>
            <a:cxnLst/>
            <a:rect r="r" b="b" t="t" l="l"/>
            <a:pathLst>
              <a:path h="2389401" w="6106247">
                <a:moveTo>
                  <a:pt x="0" y="0"/>
                </a:moveTo>
                <a:lnTo>
                  <a:pt x="6106247" y="0"/>
                </a:lnTo>
                <a:lnTo>
                  <a:pt x="6106247" y="2389401"/>
                </a:lnTo>
                <a:lnTo>
                  <a:pt x="0" y="2389401"/>
                </a:lnTo>
                <a:lnTo>
                  <a:pt x="0" y="0"/>
                </a:lnTo>
                <a:close/>
              </a:path>
            </a:pathLst>
          </a:custGeom>
          <a:blipFill>
            <a:blip r:embed="rId3"/>
            <a:stretch>
              <a:fillRect l="0" t="0" r="0" b="0"/>
            </a:stretch>
          </a:blipFill>
        </p:spPr>
      </p:sp>
      <p:sp>
        <p:nvSpPr>
          <p:cNvPr name="TextBox 12" id="12"/>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13" id="13"/>
          <p:cNvSpPr txBox="true"/>
          <p:nvPr/>
        </p:nvSpPr>
        <p:spPr>
          <a:xfrm rot="0">
            <a:off x="256236" y="31752"/>
            <a:ext cx="9410402"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r>
              <a:rPr lang="en-US" sz="4400">
                <a:solidFill>
                  <a:srgbClr val="004AAD"/>
                </a:solidFill>
                <a:latin typeface="Aileron"/>
                <a:ea typeface="Aileron"/>
                <a:cs typeface="Aileron"/>
                <a:sym typeface="Aileron"/>
              </a:rPr>
              <a:t> </a:t>
            </a:r>
          </a:p>
        </p:txBody>
      </p:sp>
      <p:sp>
        <p:nvSpPr>
          <p:cNvPr name="TextBox 14" id="14"/>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5" id="15"/>
          <p:cNvSpPr txBox="true"/>
          <p:nvPr/>
        </p:nvSpPr>
        <p:spPr>
          <a:xfrm rot="0">
            <a:off x="9934665" y="3349120"/>
            <a:ext cx="8078437" cy="3134840"/>
          </a:xfrm>
          <a:prstGeom prst="rect">
            <a:avLst/>
          </a:prstGeom>
        </p:spPr>
        <p:txBody>
          <a:bodyPr anchor="t" rtlCol="false" tIns="0" lIns="0" bIns="0" rIns="0">
            <a:spAutoFit/>
          </a:bodyPr>
          <a:lstStyle/>
          <a:p>
            <a:pPr algn="l">
              <a:lnSpc>
                <a:spcPts val="3088"/>
              </a:lnSpc>
            </a:pPr>
            <a:r>
              <a:rPr lang="en-US" sz="2206">
                <a:solidFill>
                  <a:srgbClr val="000000"/>
                </a:solidFill>
                <a:latin typeface="Aileron"/>
                <a:ea typeface="Aileron"/>
                <a:cs typeface="Aileron"/>
                <a:sym typeface="Aileron"/>
              </a:rPr>
              <a:t>SELECT DISTINCT BS.TenBacSi</a:t>
            </a:r>
          </a:p>
          <a:p>
            <a:pPr algn="l">
              <a:lnSpc>
                <a:spcPts val="3088"/>
              </a:lnSpc>
            </a:pPr>
            <a:r>
              <a:rPr lang="en-US" sz="2206">
                <a:solidFill>
                  <a:srgbClr val="000000"/>
                </a:solidFill>
                <a:latin typeface="Aileron"/>
                <a:ea typeface="Aileron"/>
                <a:cs typeface="Aileron"/>
                <a:sym typeface="Aileron"/>
              </a:rPr>
              <a:t>FROM CHUATRI CT</a:t>
            </a:r>
          </a:p>
          <a:p>
            <a:pPr algn="l">
              <a:lnSpc>
                <a:spcPts val="3088"/>
              </a:lnSpc>
            </a:pPr>
            <a:r>
              <a:rPr lang="en-US" sz="2206">
                <a:solidFill>
                  <a:srgbClr val="000000"/>
                </a:solidFill>
                <a:latin typeface="Aileron"/>
                <a:ea typeface="Aileron"/>
                <a:cs typeface="Aileron"/>
                <a:sym typeface="Aileron"/>
              </a:rPr>
              <a:t>JOIN BACSI BS ON CT.MaBacSi = BS.MaBacSi</a:t>
            </a:r>
          </a:p>
          <a:p>
            <a:pPr algn="l">
              <a:lnSpc>
                <a:spcPts val="3359"/>
              </a:lnSpc>
            </a:pPr>
            <a:r>
              <a:rPr lang="en-US" sz="2400">
                <a:solidFill>
                  <a:srgbClr val="000000"/>
                </a:solidFill>
                <a:latin typeface="Aileron"/>
                <a:ea typeface="Aileron"/>
                <a:cs typeface="Aileron"/>
                <a:sym typeface="Aileron"/>
              </a:rPr>
              <a:t>JOIN SUDUNG SD ON CT.MaBenhNhan = SD.MaBenhNhan</a:t>
            </a:r>
          </a:p>
          <a:p>
            <a:pPr algn="l">
              <a:lnSpc>
                <a:spcPts val="3088"/>
              </a:lnSpc>
            </a:pPr>
            <a:r>
              <a:rPr lang="en-US" sz="2206">
                <a:solidFill>
                  <a:srgbClr val="000000"/>
                </a:solidFill>
                <a:latin typeface="Aileron"/>
                <a:ea typeface="Aileron"/>
                <a:cs typeface="Aileron"/>
                <a:sym typeface="Aileron"/>
              </a:rPr>
              <a:t>JOIN VATTU VT ON SD.MaVatTu = VT.MaVatTu</a:t>
            </a:r>
          </a:p>
          <a:p>
            <a:pPr algn="l">
              <a:lnSpc>
                <a:spcPts val="3088"/>
              </a:lnSpc>
            </a:pPr>
            <a:r>
              <a:rPr lang="en-US" sz="2206">
                <a:solidFill>
                  <a:srgbClr val="000000"/>
                </a:solidFill>
                <a:latin typeface="Aileron"/>
                <a:ea typeface="Aileron"/>
                <a:cs typeface="Aileron"/>
                <a:sym typeface="Aileron"/>
              </a:rPr>
              <a:t>WHERE VT.DonGia &gt; (SELECT AVG(DonGia)  FROM VATTU)</a:t>
            </a:r>
          </a:p>
          <a:p>
            <a:pPr algn="l">
              <a:lnSpc>
                <a:spcPts val="3088"/>
              </a:lnSpc>
              <a:spcBef>
                <a:spcPct val="0"/>
              </a:spcBef>
            </a:pPr>
          </a:p>
          <a:p>
            <a:pPr algn="l">
              <a:lnSpc>
                <a:spcPts val="3088"/>
              </a:lnSpc>
              <a:spcBef>
                <a:spcPct val="0"/>
              </a:spcBef>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6144" y="1052592"/>
            <a:ext cx="17764877" cy="1894325"/>
            <a:chOff x="0" y="0"/>
            <a:chExt cx="4678815" cy="498917"/>
          </a:xfrm>
        </p:grpSpPr>
        <p:sp>
          <p:nvSpPr>
            <p:cNvPr name="Freeform 3" id="3"/>
            <p:cNvSpPr/>
            <p:nvPr/>
          </p:nvSpPr>
          <p:spPr>
            <a:xfrm flipH="false" flipV="false" rot="0">
              <a:off x="0" y="0"/>
              <a:ext cx="4678815" cy="498917"/>
            </a:xfrm>
            <a:custGeom>
              <a:avLst/>
              <a:gdLst/>
              <a:ahLst/>
              <a:cxnLst/>
              <a:rect r="r" b="b" t="t" l="l"/>
              <a:pathLst>
                <a:path h="498917" w="4678815">
                  <a:moveTo>
                    <a:pt x="25712" y="0"/>
                  </a:moveTo>
                  <a:lnTo>
                    <a:pt x="4653103" y="0"/>
                  </a:lnTo>
                  <a:cubicBezTo>
                    <a:pt x="4659922" y="0"/>
                    <a:pt x="4666462" y="2709"/>
                    <a:pt x="4671284" y="7531"/>
                  </a:cubicBezTo>
                  <a:cubicBezTo>
                    <a:pt x="4676106" y="12353"/>
                    <a:pt x="4678815" y="18893"/>
                    <a:pt x="4678815" y="25712"/>
                  </a:cubicBezTo>
                  <a:lnTo>
                    <a:pt x="4678815" y="473205"/>
                  </a:lnTo>
                  <a:cubicBezTo>
                    <a:pt x="4678815" y="487405"/>
                    <a:pt x="4667303" y="498917"/>
                    <a:pt x="4653103" y="498917"/>
                  </a:cubicBezTo>
                  <a:lnTo>
                    <a:pt x="25712" y="498917"/>
                  </a:lnTo>
                  <a:cubicBezTo>
                    <a:pt x="18893" y="498917"/>
                    <a:pt x="12353" y="496208"/>
                    <a:pt x="7531" y="491386"/>
                  </a:cubicBezTo>
                  <a:cubicBezTo>
                    <a:pt x="2709" y="486564"/>
                    <a:pt x="0" y="480024"/>
                    <a:pt x="0" y="473205"/>
                  </a:cubicBezTo>
                  <a:lnTo>
                    <a:pt x="0" y="25712"/>
                  </a:lnTo>
                  <a:cubicBezTo>
                    <a:pt x="0" y="18893"/>
                    <a:pt x="2709" y="12353"/>
                    <a:pt x="7531" y="7531"/>
                  </a:cubicBezTo>
                  <a:cubicBezTo>
                    <a:pt x="12353" y="2709"/>
                    <a:pt x="18893" y="0"/>
                    <a:pt x="25712" y="0"/>
                  </a:cubicBezTo>
                  <a:close/>
                </a:path>
              </a:pathLst>
            </a:custGeom>
            <a:solidFill>
              <a:srgbClr val="E1EDFC"/>
            </a:solidFill>
            <a:ln cap="rnd">
              <a:noFill/>
              <a:prstDash val="solid"/>
              <a:round/>
            </a:ln>
          </p:spPr>
        </p:sp>
        <p:sp>
          <p:nvSpPr>
            <p:cNvPr name="TextBox 4" id="4"/>
            <p:cNvSpPr txBox="true"/>
            <p:nvPr/>
          </p:nvSpPr>
          <p:spPr>
            <a:xfrm>
              <a:off x="0" y="-57150"/>
              <a:ext cx="4678815" cy="556067"/>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4443424" y="3299300"/>
            <a:ext cx="10324985" cy="3439464"/>
          </a:xfrm>
          <a:prstGeom prst="rect">
            <a:avLst/>
          </a:prstGeom>
        </p:spPr>
        <p:txBody>
          <a:bodyPr anchor="t" rtlCol="false" tIns="0" lIns="0" bIns="0" rIns="0">
            <a:spAutoFit/>
          </a:bodyPr>
          <a:lstStyle/>
          <a:p>
            <a:pPr algn="l">
              <a:lnSpc>
                <a:spcPts val="3943"/>
              </a:lnSpc>
            </a:pPr>
            <a:r>
              <a:rPr lang="en-US" sz="2816">
                <a:solidFill>
                  <a:srgbClr val="000000"/>
                </a:solidFill>
                <a:latin typeface="Aileron"/>
                <a:ea typeface="Aileron"/>
                <a:cs typeface="Aileron"/>
                <a:sym typeface="Aileron"/>
              </a:rPr>
              <a:t>SELECT BS.TenBacSi, B.TenBenhNhan, CT.NgayChuaTri</a:t>
            </a:r>
          </a:p>
          <a:p>
            <a:pPr algn="l">
              <a:lnSpc>
                <a:spcPts val="3943"/>
              </a:lnSpc>
            </a:pPr>
            <a:r>
              <a:rPr lang="en-US" sz="2816">
                <a:solidFill>
                  <a:srgbClr val="000000"/>
                </a:solidFill>
                <a:latin typeface="Aileron"/>
                <a:ea typeface="Aileron"/>
                <a:cs typeface="Aileron"/>
                <a:sym typeface="Aileron"/>
              </a:rPr>
              <a:t>FROM CHUATRI CT</a:t>
            </a:r>
          </a:p>
          <a:p>
            <a:pPr algn="l">
              <a:lnSpc>
                <a:spcPts val="3943"/>
              </a:lnSpc>
            </a:pPr>
            <a:r>
              <a:rPr lang="en-US" sz="2816">
                <a:solidFill>
                  <a:srgbClr val="000000"/>
                </a:solidFill>
                <a:latin typeface="Aileron"/>
                <a:ea typeface="Aileron"/>
                <a:cs typeface="Aileron"/>
                <a:sym typeface="Aileron"/>
              </a:rPr>
              <a:t>JOIN BACSI BS ON CT.MaBacSi = BS.MaBacSi</a:t>
            </a:r>
          </a:p>
          <a:p>
            <a:pPr algn="l">
              <a:lnSpc>
                <a:spcPts val="3943"/>
              </a:lnSpc>
            </a:pPr>
            <a:r>
              <a:rPr lang="en-US" sz="2816">
                <a:solidFill>
                  <a:srgbClr val="000000"/>
                </a:solidFill>
                <a:latin typeface="Aileron"/>
                <a:ea typeface="Aileron"/>
                <a:cs typeface="Aileron"/>
                <a:sym typeface="Aileron"/>
              </a:rPr>
              <a:t>JOIN BENHNHAN B ON CT.MaBenhNhan = B.MaBenhNhan</a:t>
            </a:r>
          </a:p>
          <a:p>
            <a:pPr algn="l">
              <a:lnSpc>
                <a:spcPts val="3943"/>
              </a:lnSpc>
              <a:spcBef>
                <a:spcPct val="0"/>
              </a:spcBef>
            </a:pPr>
            <a:r>
              <a:rPr lang="en-US" sz="2816">
                <a:solidFill>
                  <a:srgbClr val="000000"/>
                </a:solidFill>
                <a:latin typeface="Aileron"/>
                <a:ea typeface="Aileron"/>
                <a:cs typeface="Aileron"/>
                <a:sym typeface="Aileron"/>
              </a:rPr>
              <a:t>ORDER BY BS.</a:t>
            </a:r>
            <a:r>
              <a:rPr lang="en-US" sz="2816">
                <a:solidFill>
                  <a:srgbClr val="000000"/>
                </a:solidFill>
                <a:latin typeface="Aileron"/>
                <a:ea typeface="Aileron"/>
                <a:cs typeface="Aileron"/>
                <a:sym typeface="Aileron"/>
              </a:rPr>
              <a:t>TenBacSi, CT.NgayChuaTri</a:t>
            </a:r>
          </a:p>
          <a:p>
            <a:pPr algn="l">
              <a:lnSpc>
                <a:spcPts val="3943"/>
              </a:lnSpc>
              <a:spcBef>
                <a:spcPct val="0"/>
              </a:spcBef>
            </a:pPr>
          </a:p>
          <a:p>
            <a:pPr algn="l">
              <a:lnSpc>
                <a:spcPts val="3943"/>
              </a:lnSpc>
              <a:spcBef>
                <a:spcPct val="0"/>
              </a:spcBef>
            </a:pPr>
          </a:p>
        </p:txBody>
      </p:sp>
      <p:sp>
        <p:nvSpPr>
          <p:cNvPr name="Freeform 6" id="6"/>
          <p:cNvSpPr/>
          <p:nvPr/>
        </p:nvSpPr>
        <p:spPr>
          <a:xfrm flipH="false" flipV="false" rot="0">
            <a:off x="4443424" y="6342062"/>
            <a:ext cx="8016724" cy="3042997"/>
          </a:xfrm>
          <a:custGeom>
            <a:avLst/>
            <a:gdLst/>
            <a:ahLst/>
            <a:cxnLst/>
            <a:rect r="r" b="b" t="t" l="l"/>
            <a:pathLst>
              <a:path h="3042997" w="8016724">
                <a:moveTo>
                  <a:pt x="0" y="0"/>
                </a:moveTo>
                <a:lnTo>
                  <a:pt x="8016724" y="0"/>
                </a:lnTo>
                <a:lnTo>
                  <a:pt x="8016724" y="3042997"/>
                </a:lnTo>
                <a:lnTo>
                  <a:pt x="0" y="3042997"/>
                </a:lnTo>
                <a:lnTo>
                  <a:pt x="0" y="0"/>
                </a:lnTo>
                <a:close/>
              </a:path>
            </a:pathLst>
          </a:custGeom>
          <a:blipFill>
            <a:blip r:embed="rId2"/>
            <a:stretch>
              <a:fillRect l="0" t="0" r="0" b="0"/>
            </a:stretch>
          </a:blipFill>
        </p:spPr>
      </p:sp>
      <p:sp>
        <p:nvSpPr>
          <p:cNvPr name="TextBox 7" id="7"/>
          <p:cNvSpPr txBox="true"/>
          <p:nvPr/>
        </p:nvSpPr>
        <p:spPr>
          <a:xfrm rot="0">
            <a:off x="3787113" y="31752"/>
            <a:ext cx="9525" cy="387348"/>
          </a:xfrm>
          <a:prstGeom prst="rect">
            <a:avLst/>
          </a:prstGeom>
        </p:spPr>
        <p:txBody>
          <a:bodyPr anchor="t" rtlCol="false" tIns="0" lIns="0" bIns="0" rIns="0">
            <a:spAutoFit/>
          </a:bodyPr>
          <a:lstStyle/>
          <a:p>
            <a:pPr algn="l">
              <a:lnSpc>
                <a:spcPts val="2800"/>
              </a:lnSpc>
              <a:spcBef>
                <a:spcPct val="0"/>
              </a:spcBef>
            </a:pPr>
          </a:p>
        </p:txBody>
      </p:sp>
      <p:sp>
        <p:nvSpPr>
          <p:cNvPr name="TextBox 8" id="8"/>
          <p:cNvSpPr txBox="true"/>
          <p:nvPr/>
        </p:nvSpPr>
        <p:spPr>
          <a:xfrm rot="0">
            <a:off x="316958" y="31752"/>
            <a:ext cx="9288959"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004AAD"/>
                </a:solidFill>
                <a:latin typeface="Aileron Bold"/>
                <a:ea typeface="Aileron Bold"/>
                <a:cs typeface="Aileron Bold"/>
                <a:sym typeface="Aileron Bold"/>
              </a:rPr>
              <a:t>VŨ THỊ QUỲNH TRANG - 23700581</a:t>
            </a:r>
          </a:p>
        </p:txBody>
      </p:sp>
      <p:sp>
        <p:nvSpPr>
          <p:cNvPr name="TextBox 9" id="9"/>
          <p:cNvSpPr txBox="true"/>
          <p:nvPr/>
        </p:nvSpPr>
        <p:spPr>
          <a:xfrm rot="0">
            <a:off x="9139238" y="4906963"/>
            <a:ext cx="9525" cy="387348"/>
          </a:xfrm>
          <a:prstGeom prst="rect">
            <a:avLst/>
          </a:prstGeom>
        </p:spPr>
        <p:txBody>
          <a:bodyPr anchor="t" rtlCol="false" tIns="0" lIns="0" bIns="0" rIns="0">
            <a:spAutoFit/>
          </a:bodyPr>
          <a:lstStyle/>
          <a:p>
            <a:pPr algn="ctr">
              <a:lnSpc>
                <a:spcPts val="2800"/>
              </a:lnSpc>
              <a:spcBef>
                <a:spcPct val="0"/>
              </a:spcBef>
            </a:pPr>
          </a:p>
        </p:txBody>
      </p:sp>
      <p:sp>
        <p:nvSpPr>
          <p:cNvPr name="TextBox 10" id="10"/>
          <p:cNvSpPr txBox="true"/>
          <p:nvPr/>
        </p:nvSpPr>
        <p:spPr>
          <a:xfrm rot="0">
            <a:off x="534828" y="1767136"/>
            <a:ext cx="16841434" cy="1779857"/>
          </a:xfrm>
          <a:prstGeom prst="rect">
            <a:avLst/>
          </a:prstGeom>
        </p:spPr>
        <p:txBody>
          <a:bodyPr anchor="t" rtlCol="false" tIns="0" lIns="0" bIns="0" rIns="0">
            <a:spAutoFit/>
          </a:bodyPr>
          <a:lstStyle/>
          <a:p>
            <a:pPr algn="ctr">
              <a:lnSpc>
                <a:spcPts val="4797"/>
              </a:lnSpc>
              <a:spcBef>
                <a:spcPct val="0"/>
              </a:spcBef>
            </a:pPr>
            <a:r>
              <a:rPr lang="en-US" b="true" sz="3426">
                <a:solidFill>
                  <a:srgbClr val="000000"/>
                </a:solidFill>
                <a:latin typeface="Aileron Bold"/>
                <a:ea typeface="Aileron Bold"/>
                <a:cs typeface="Aileron Bold"/>
                <a:sym typeface="Aileron Bold"/>
              </a:rPr>
              <a:t>Liệt kê tê</a:t>
            </a:r>
            <a:r>
              <a:rPr lang="en-US" b="true" sz="3426">
                <a:solidFill>
                  <a:srgbClr val="000000"/>
                </a:solidFill>
                <a:latin typeface="Aileron Bold"/>
                <a:ea typeface="Aileron Bold"/>
                <a:cs typeface="Aileron Bold"/>
                <a:sym typeface="Aileron Bold"/>
              </a:rPr>
              <a:t>n bác sĩ và tên bệnh nhân mà họ đã điều trị, bao gồm ngày điều trị.</a:t>
            </a:r>
          </a:p>
          <a:p>
            <a:pPr algn="ctr">
              <a:lnSpc>
                <a:spcPts val="4797"/>
              </a:lnSpc>
              <a:spcBef>
                <a:spcPct val="0"/>
              </a:spcBef>
            </a:pPr>
          </a:p>
          <a:p>
            <a:pPr algn="ctr">
              <a:lnSpc>
                <a:spcPts val="4797"/>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27858" y="3916021"/>
            <a:ext cx="11485075" cy="2039612"/>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24608" y="-1072654"/>
            <a:ext cx="11438784" cy="2839490"/>
            <a:chOff x="0" y="0"/>
            <a:chExt cx="3012684" cy="747849"/>
          </a:xfrm>
        </p:grpSpPr>
        <p:sp>
          <p:nvSpPr>
            <p:cNvPr name="Freeform 5" id="5"/>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6" id="6"/>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8395527"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64944"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4863392"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8996715"/>
            <a:ext cx="18288000" cy="1290285"/>
            <a:chOff x="0" y="0"/>
            <a:chExt cx="4816593" cy="339828"/>
          </a:xfrm>
        </p:grpSpPr>
        <p:sp>
          <p:nvSpPr>
            <p:cNvPr name="Freeform 14" id="14"/>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5" id="15"/>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6" id="16"/>
          <p:cNvSpPr/>
          <p:nvPr/>
        </p:nvSpPr>
        <p:spPr>
          <a:xfrm flipH="false" flipV="false" rot="0">
            <a:off x="15212933" y="0"/>
            <a:ext cx="3177880" cy="3108544"/>
          </a:xfrm>
          <a:custGeom>
            <a:avLst/>
            <a:gdLst/>
            <a:ahLst/>
            <a:cxnLst/>
            <a:rect r="r" b="b" t="t" l="l"/>
            <a:pathLst>
              <a:path h="3108544" w="3177880">
                <a:moveTo>
                  <a:pt x="0" y="0"/>
                </a:moveTo>
                <a:lnTo>
                  <a:pt x="3177880" y="0"/>
                </a:lnTo>
                <a:lnTo>
                  <a:pt x="3177880" y="3108544"/>
                </a:lnTo>
                <a:lnTo>
                  <a:pt x="0" y="31085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0" y="7374428"/>
            <a:ext cx="2509741" cy="2755204"/>
          </a:xfrm>
          <a:custGeom>
            <a:avLst/>
            <a:gdLst/>
            <a:ahLst/>
            <a:cxnLst/>
            <a:rect r="r" b="b" t="t" l="l"/>
            <a:pathLst>
              <a:path h="2755204" w="2509741">
                <a:moveTo>
                  <a:pt x="0" y="0"/>
                </a:moveTo>
                <a:lnTo>
                  <a:pt x="2509741" y="0"/>
                </a:lnTo>
                <a:lnTo>
                  <a:pt x="2509741" y="2755204"/>
                </a:lnTo>
                <a:lnTo>
                  <a:pt x="0" y="2755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90498" y="480314"/>
            <a:ext cx="783851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2.LƯỢC ĐỒ QUAN HỆ </a:t>
            </a:r>
          </a:p>
        </p:txBody>
      </p:sp>
      <p:grpSp>
        <p:nvGrpSpPr>
          <p:cNvPr name="Group 3" id="3"/>
          <p:cNvGrpSpPr/>
          <p:nvPr/>
        </p:nvGrpSpPr>
        <p:grpSpPr>
          <a:xfrm rot="0">
            <a:off x="0" y="-27349"/>
            <a:ext cx="3176441" cy="10287000"/>
            <a:chOff x="0" y="0"/>
            <a:chExt cx="492114" cy="1593725"/>
          </a:xfrm>
        </p:grpSpPr>
        <p:sp>
          <p:nvSpPr>
            <p:cNvPr name="Freeform 4" id="4"/>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2"/>
              <a:stretch>
                <a:fillRect l="-508174" t="0" r="0" b="0"/>
              </a:stretch>
            </a:blipFill>
          </p:spPr>
        </p:sp>
      </p:grpSp>
      <p:sp>
        <p:nvSpPr>
          <p:cNvPr name="Freeform 5" id="5"/>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243241" y="2151953"/>
            <a:ext cx="13016059" cy="5238273"/>
          </a:xfrm>
          <a:prstGeom prst="rect">
            <a:avLst/>
          </a:prstGeom>
        </p:spPr>
        <p:txBody>
          <a:bodyPr anchor="t" rtlCol="false" tIns="0" lIns="0" bIns="0" rIns="0">
            <a:spAutoFit/>
          </a:bodyPr>
          <a:lstStyle/>
          <a:p>
            <a:pPr algn="just">
              <a:lnSpc>
                <a:spcPts val="2791"/>
              </a:lnSpc>
            </a:pPr>
            <a:r>
              <a:rPr lang="en-US" sz="1993" b="true">
                <a:solidFill>
                  <a:srgbClr val="0E2F5F"/>
                </a:solidFill>
                <a:latin typeface="Times New Roman Bold"/>
                <a:ea typeface="Times New Roman Bold"/>
                <a:cs typeface="Times New Roman Bold"/>
                <a:sym typeface="Times New Roman Bold"/>
              </a:rPr>
              <a:t>KHUCHUATRI( SoKhuChuaTri, TenKhuChuaTri,#MaYTaTruong)</a:t>
            </a:r>
          </a:p>
          <a:p>
            <a:pPr algn="just">
              <a:lnSpc>
                <a:spcPts val="2791"/>
              </a:lnSpc>
            </a:pPr>
            <a:r>
              <a:rPr lang="en-US" sz="1993" b="true">
                <a:solidFill>
                  <a:srgbClr val="0E2F5F"/>
                </a:solidFill>
                <a:latin typeface="Times New Roman Bold"/>
                <a:ea typeface="Times New Roman Bold"/>
                <a:cs typeface="Times New Roman Bold"/>
                <a:sym typeface="Times New Roman Bold"/>
              </a:rPr>
              <a:t>GIUONG (SoGiuong ,SoPhong, #SoKhuChuaTri)</a:t>
            </a:r>
          </a:p>
          <a:p>
            <a:pPr algn="just">
              <a:lnSpc>
                <a:spcPts val="2791"/>
              </a:lnSpc>
            </a:pPr>
            <a:r>
              <a:rPr lang="en-US" sz="1993" b="true">
                <a:solidFill>
                  <a:srgbClr val="0E2F5F"/>
                </a:solidFill>
                <a:latin typeface="Times New Roman Bold"/>
                <a:ea typeface="Times New Roman Bold"/>
                <a:cs typeface="Times New Roman Bold"/>
                <a:sym typeface="Times New Roman Bold"/>
              </a:rPr>
              <a:t>NHANVIEN (MaNhanVien ,TenNhanVien)</a:t>
            </a:r>
          </a:p>
          <a:p>
            <a:pPr algn="just">
              <a:lnSpc>
                <a:spcPts val="2791"/>
              </a:lnSpc>
            </a:pPr>
            <a:r>
              <a:rPr lang="en-US" sz="1993" b="true">
                <a:solidFill>
                  <a:srgbClr val="0E2F5F"/>
                </a:solidFill>
                <a:latin typeface="Times New Roman Bold"/>
                <a:ea typeface="Times New Roman Bold"/>
                <a:cs typeface="Times New Roman Bold"/>
                <a:sym typeface="Times New Roman Bold"/>
              </a:rPr>
              <a:t>LAMVIEC (#MaNhanVien, #SoKhuChuaTri ,SoGioLamViec)</a:t>
            </a:r>
          </a:p>
          <a:p>
            <a:pPr algn="just">
              <a:lnSpc>
                <a:spcPts val="2791"/>
              </a:lnSpc>
            </a:pPr>
            <a:r>
              <a:rPr lang="en-US" sz="1993" b="true">
                <a:solidFill>
                  <a:srgbClr val="0E2F5F"/>
                </a:solidFill>
                <a:latin typeface="Times New Roman Bold"/>
                <a:ea typeface="Times New Roman Bold"/>
                <a:cs typeface="Times New Roman Bold"/>
                <a:sym typeface="Times New Roman Bold"/>
              </a:rPr>
              <a:t>BACSI (MaBacSi, TenBacSi)</a:t>
            </a:r>
          </a:p>
          <a:p>
            <a:pPr algn="just">
              <a:lnSpc>
                <a:spcPts val="2791"/>
              </a:lnSpc>
            </a:pPr>
            <a:r>
              <a:rPr lang="en-US" sz="1993" b="true">
                <a:solidFill>
                  <a:srgbClr val="0E2F5F"/>
                </a:solidFill>
                <a:latin typeface="Times New Roman Bold"/>
                <a:ea typeface="Times New Roman Bold"/>
                <a:cs typeface="Times New Roman Bold"/>
                <a:sym typeface="Times New Roman Bold"/>
              </a:rPr>
              <a:t>BENHNHAN( MaBenhNhan, TenBenhNhan ,NgaySinh ,LoaiBenhNhan)</a:t>
            </a:r>
          </a:p>
          <a:p>
            <a:pPr algn="just">
              <a:lnSpc>
                <a:spcPts val="2791"/>
              </a:lnSpc>
            </a:pPr>
            <a:r>
              <a:rPr lang="en-US" sz="1993" b="true">
                <a:solidFill>
                  <a:srgbClr val="0E2F5F"/>
                </a:solidFill>
                <a:latin typeface="Times New Roman Bold"/>
                <a:ea typeface="Times New Roman Bold"/>
                <a:cs typeface="Times New Roman Bold"/>
                <a:sym typeface="Times New Roman Bold"/>
              </a:rPr>
              <a:t>CHUATRI (MaSoChuaTri,# MaBenhNhan,# MaBacSi, ,TenChuaTri,NgayChuaTri,ThoiGianChuaTri ,KetQua)</a:t>
            </a:r>
          </a:p>
          <a:p>
            <a:pPr algn="just">
              <a:lnSpc>
                <a:spcPts val="2791"/>
              </a:lnSpc>
            </a:pPr>
            <a:r>
              <a:rPr lang="en-US" sz="1993" b="true">
                <a:solidFill>
                  <a:srgbClr val="0E2F5F"/>
                </a:solidFill>
                <a:latin typeface="Times New Roman Bold"/>
                <a:ea typeface="Times New Roman Bold"/>
                <a:cs typeface="Times New Roman Bold"/>
                <a:sym typeface="Times New Roman Bold"/>
              </a:rPr>
              <a:t>THEODOI (#MaBenhNhan, #MaBacSi)</a:t>
            </a:r>
          </a:p>
          <a:p>
            <a:pPr algn="just">
              <a:lnSpc>
                <a:spcPts val="2791"/>
              </a:lnSpc>
            </a:pPr>
            <a:r>
              <a:rPr lang="en-US" sz="1993" b="true">
                <a:solidFill>
                  <a:srgbClr val="0E2F5F"/>
                </a:solidFill>
                <a:latin typeface="Times New Roman Bold"/>
                <a:ea typeface="Times New Roman Bold"/>
                <a:cs typeface="Times New Roman Bold"/>
                <a:sym typeface="Times New Roman Bold"/>
              </a:rPr>
              <a:t>VATTU(MaVatTu, TenVatTu ,DacTa, DonGia)</a:t>
            </a:r>
          </a:p>
          <a:p>
            <a:pPr algn="just">
              <a:lnSpc>
                <a:spcPts val="2791"/>
              </a:lnSpc>
            </a:pPr>
            <a:r>
              <a:rPr lang="en-US" sz="1993" b="true">
                <a:solidFill>
                  <a:srgbClr val="0E2F5F"/>
                </a:solidFill>
                <a:latin typeface="Times New Roman Bold"/>
                <a:ea typeface="Times New Roman Bold"/>
                <a:cs typeface="Times New Roman Bold"/>
                <a:sym typeface="Times New Roman Bold"/>
              </a:rPr>
              <a:t>SUDUNG (#MaBenhNhan, #MaVatTu, Ngay ,SoLuong, TongTien ,ThoiGianSuDung)</a:t>
            </a:r>
          </a:p>
          <a:p>
            <a:pPr algn="just">
              <a:lnSpc>
                <a:spcPts val="2791"/>
              </a:lnSpc>
            </a:pPr>
          </a:p>
          <a:p>
            <a:pPr algn="just">
              <a:lnSpc>
                <a:spcPts val="2791"/>
              </a:lnSpc>
            </a:pPr>
            <a:r>
              <a:rPr lang="en-US" sz="1993" b="true">
                <a:solidFill>
                  <a:srgbClr val="0E2F5F"/>
                </a:solidFill>
                <a:latin typeface="Times New Roman Bold"/>
                <a:ea typeface="Times New Roman Bold"/>
                <a:cs typeface="Times New Roman Bold"/>
                <a:sym typeface="Times New Roman Bold"/>
              </a:rPr>
              <a:t>Ghi chú: gạch chân: khóa chính</a:t>
            </a:r>
          </a:p>
          <a:p>
            <a:pPr algn="just">
              <a:lnSpc>
                <a:spcPts val="2791"/>
              </a:lnSpc>
            </a:pPr>
            <a:r>
              <a:rPr lang="en-US" sz="1993" b="true">
                <a:solidFill>
                  <a:srgbClr val="0E2F5F"/>
                </a:solidFill>
                <a:latin typeface="Times New Roman Bold"/>
                <a:ea typeface="Times New Roman Bold"/>
                <a:cs typeface="Times New Roman Bold"/>
                <a:sym typeface="Times New Roman Bold"/>
              </a:rPr>
              <a:t>              #: khóa ngoại</a:t>
            </a:r>
          </a:p>
          <a:p>
            <a:pPr algn="ctr">
              <a:lnSpc>
                <a:spcPts val="2511"/>
              </a:lnSpc>
            </a:pPr>
          </a:p>
          <a:p>
            <a:pPr algn="ctr">
              <a:lnSpc>
                <a:spcPts val="251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8422" y="2409838"/>
            <a:ext cx="17217149" cy="7543581"/>
            <a:chOff x="0" y="0"/>
            <a:chExt cx="4534558" cy="1986787"/>
          </a:xfrm>
        </p:grpSpPr>
        <p:sp>
          <p:nvSpPr>
            <p:cNvPr name="Freeform 3" id="3"/>
            <p:cNvSpPr/>
            <p:nvPr/>
          </p:nvSpPr>
          <p:spPr>
            <a:xfrm flipH="false" flipV="false" rot="0">
              <a:off x="0" y="0"/>
              <a:ext cx="4534558" cy="1986787"/>
            </a:xfrm>
            <a:custGeom>
              <a:avLst/>
              <a:gdLst/>
              <a:ahLst/>
              <a:cxnLst/>
              <a:rect r="r" b="b" t="t" l="l"/>
              <a:pathLst>
                <a:path h="1986787" w="4534558">
                  <a:moveTo>
                    <a:pt x="8544" y="0"/>
                  </a:moveTo>
                  <a:lnTo>
                    <a:pt x="4526014" y="0"/>
                  </a:lnTo>
                  <a:cubicBezTo>
                    <a:pt x="4530733" y="0"/>
                    <a:pt x="4534558" y="3825"/>
                    <a:pt x="4534558" y="8544"/>
                  </a:cubicBezTo>
                  <a:lnTo>
                    <a:pt x="4534558" y="1978243"/>
                  </a:lnTo>
                  <a:cubicBezTo>
                    <a:pt x="4534558" y="1982962"/>
                    <a:pt x="4530733" y="1986787"/>
                    <a:pt x="4526014" y="1986787"/>
                  </a:cubicBezTo>
                  <a:lnTo>
                    <a:pt x="8544" y="1986787"/>
                  </a:lnTo>
                  <a:cubicBezTo>
                    <a:pt x="3825" y="1986787"/>
                    <a:pt x="0" y="1982962"/>
                    <a:pt x="0" y="1978243"/>
                  </a:cubicBezTo>
                  <a:lnTo>
                    <a:pt x="0" y="8544"/>
                  </a:lnTo>
                  <a:cubicBezTo>
                    <a:pt x="0" y="3825"/>
                    <a:pt x="3825" y="0"/>
                    <a:pt x="8544" y="0"/>
                  </a:cubicBezTo>
                  <a:close/>
                </a:path>
              </a:pathLst>
            </a:custGeom>
            <a:solidFill>
              <a:srgbClr val="8EB4E3"/>
            </a:solidFill>
          </p:spPr>
        </p:sp>
        <p:sp>
          <p:nvSpPr>
            <p:cNvPr name="TextBox 4" id="4"/>
            <p:cNvSpPr txBox="true"/>
            <p:nvPr/>
          </p:nvSpPr>
          <p:spPr>
            <a:xfrm>
              <a:off x="0" y="-47625"/>
              <a:ext cx="4534558" cy="20344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08422" y="610047"/>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62842" y="571947"/>
            <a:ext cx="15037629" cy="1630994"/>
          </a:xfrm>
          <a:prstGeom prst="rect">
            <a:avLst/>
          </a:prstGeom>
        </p:spPr>
        <p:txBody>
          <a:bodyPr anchor="t" rtlCol="false" tIns="0" lIns="0" bIns="0" rIns="0">
            <a:spAutoFit/>
          </a:bodyPr>
          <a:lstStyle/>
          <a:p>
            <a:pPr algn="l" marL="0" indent="0" lvl="0">
              <a:lnSpc>
                <a:spcPts val="6486"/>
              </a:lnSpc>
              <a:spcBef>
                <a:spcPct val="0"/>
              </a:spcBef>
            </a:pPr>
            <a:r>
              <a:rPr lang="en-US" b="true" sz="5107">
                <a:solidFill>
                  <a:srgbClr val="0E2F5F"/>
                </a:solidFill>
                <a:latin typeface="Aileron Heavy"/>
                <a:ea typeface="Aileron Heavy"/>
                <a:cs typeface="Aileron Heavy"/>
                <a:sym typeface="Aileron Heavy"/>
              </a:rPr>
              <a:t>3. Cài đặt CSDL - Tạo database trên SSMS, nhập dữ liệu </a:t>
            </a:r>
          </a:p>
        </p:txBody>
      </p:sp>
      <p:sp>
        <p:nvSpPr>
          <p:cNvPr name="TextBox 10" id="10"/>
          <p:cNvSpPr txBox="true"/>
          <p:nvPr/>
        </p:nvSpPr>
        <p:spPr>
          <a:xfrm rot="0">
            <a:off x="708422" y="9905794"/>
            <a:ext cx="16992049" cy="349248"/>
          </a:xfrm>
          <a:prstGeom prst="rect">
            <a:avLst/>
          </a:prstGeom>
        </p:spPr>
        <p:txBody>
          <a:bodyPr anchor="t" rtlCol="false" tIns="0" lIns="0" bIns="0" rIns="0">
            <a:spAutoFit/>
          </a:bodyPr>
          <a:lstStyle/>
          <a:p>
            <a:pPr algn="ctr">
              <a:lnSpc>
                <a:spcPts val="2800"/>
              </a:lnSpc>
              <a:spcBef>
                <a:spcPct val="0"/>
              </a:spcBef>
            </a:pPr>
          </a:p>
        </p:txBody>
      </p:sp>
      <p:sp>
        <p:nvSpPr>
          <p:cNvPr name="TextBox 11" id="11"/>
          <p:cNvSpPr txBox="true"/>
          <p:nvPr/>
        </p:nvSpPr>
        <p:spPr>
          <a:xfrm rot="0">
            <a:off x="973391" y="2629331"/>
            <a:ext cx="8931065" cy="9123093"/>
          </a:xfrm>
          <a:prstGeom prst="rect">
            <a:avLst/>
          </a:prstGeom>
        </p:spPr>
        <p:txBody>
          <a:bodyPr anchor="t" rtlCol="false" tIns="0" lIns="0" bIns="0" rIns="0">
            <a:spAutoFit/>
          </a:bodyPr>
          <a:lstStyle/>
          <a:p>
            <a:pPr algn="l">
              <a:lnSpc>
                <a:spcPts val="1798"/>
              </a:lnSpc>
            </a:pPr>
          </a:p>
          <a:p>
            <a:pPr algn="l">
              <a:lnSpc>
                <a:spcPts val="3746"/>
              </a:lnSpc>
            </a:pPr>
            <a:r>
              <a:rPr lang="en-US" sz="2676" b="true">
                <a:solidFill>
                  <a:srgbClr val="000000"/>
                </a:solidFill>
                <a:latin typeface="Aileron Bold"/>
                <a:ea typeface="Aileron Bold"/>
                <a:cs typeface="Aileron Bold"/>
                <a:sym typeface="Aileron Bold"/>
              </a:rPr>
              <a:t>-- TẠO DATABASE QLBV</a:t>
            </a:r>
          </a:p>
          <a:p>
            <a:pPr algn="l">
              <a:lnSpc>
                <a:spcPts val="3746"/>
              </a:lnSpc>
            </a:pPr>
            <a:r>
              <a:rPr lang="en-US" sz="2676" b="true">
                <a:solidFill>
                  <a:srgbClr val="000000"/>
                </a:solidFill>
                <a:latin typeface="Aileron Bold"/>
                <a:ea typeface="Aileron Bold"/>
                <a:cs typeface="Aileron Bold"/>
                <a:sym typeface="Aileron Bold"/>
              </a:rPr>
              <a:t>CREATE DATABASE QLBV</a:t>
            </a:r>
          </a:p>
          <a:p>
            <a:pPr algn="l">
              <a:lnSpc>
                <a:spcPts val="3746"/>
              </a:lnSpc>
            </a:pPr>
            <a:r>
              <a:rPr lang="en-US" sz="2676" b="true">
                <a:solidFill>
                  <a:srgbClr val="000000"/>
                </a:solidFill>
                <a:latin typeface="Aileron Bold"/>
                <a:ea typeface="Aileron Bold"/>
                <a:cs typeface="Aileron Bold"/>
                <a:sym typeface="Aileron Bold"/>
              </a:rPr>
              <a:t>GO</a:t>
            </a:r>
          </a:p>
          <a:p>
            <a:pPr algn="l">
              <a:lnSpc>
                <a:spcPts val="3746"/>
              </a:lnSpc>
            </a:pPr>
            <a:r>
              <a:rPr lang="en-US" sz="2676" b="true">
                <a:solidFill>
                  <a:srgbClr val="000000"/>
                </a:solidFill>
                <a:latin typeface="Aileron Bold"/>
                <a:ea typeface="Aileron Bold"/>
                <a:cs typeface="Aileron Bold"/>
                <a:sym typeface="Aileron Bold"/>
              </a:rPr>
              <a:t>USE QLBV</a:t>
            </a:r>
          </a:p>
          <a:p>
            <a:pPr algn="l">
              <a:lnSpc>
                <a:spcPts val="3746"/>
              </a:lnSpc>
            </a:pPr>
          </a:p>
          <a:p>
            <a:pPr algn="l">
              <a:lnSpc>
                <a:spcPts val="3746"/>
              </a:lnSpc>
            </a:pPr>
            <a:r>
              <a:rPr lang="en-US" sz="2676" b="true">
                <a:solidFill>
                  <a:srgbClr val="000000"/>
                </a:solidFill>
                <a:latin typeface="Aileron Bold"/>
                <a:ea typeface="Aileron Bold"/>
                <a:cs typeface="Aileron Bold"/>
                <a:sym typeface="Aileron Bold"/>
              </a:rPr>
              <a:t>-- NHANVIEN</a:t>
            </a:r>
          </a:p>
          <a:p>
            <a:pPr algn="l">
              <a:lnSpc>
                <a:spcPts val="3746"/>
              </a:lnSpc>
            </a:pPr>
            <a:r>
              <a:rPr lang="en-US" sz="2676">
                <a:solidFill>
                  <a:srgbClr val="000000"/>
                </a:solidFill>
                <a:latin typeface="Aileron"/>
                <a:ea typeface="Aileron"/>
                <a:cs typeface="Aileron"/>
                <a:sym typeface="Aileron"/>
              </a:rPr>
              <a:t>CREATE TABLE NHANVIEN (</a:t>
            </a:r>
          </a:p>
          <a:p>
            <a:pPr algn="l">
              <a:lnSpc>
                <a:spcPts val="3746"/>
              </a:lnSpc>
            </a:pPr>
            <a:r>
              <a:rPr lang="en-US" sz="2676">
                <a:solidFill>
                  <a:srgbClr val="000000"/>
                </a:solidFill>
                <a:latin typeface="Aileron"/>
                <a:ea typeface="Aileron"/>
                <a:cs typeface="Aileron"/>
                <a:sym typeface="Aileron"/>
              </a:rPr>
              <a:t>    MaNhanVien INT PRIMARY KEY,</a:t>
            </a:r>
          </a:p>
          <a:p>
            <a:pPr algn="l">
              <a:lnSpc>
                <a:spcPts val="3746"/>
              </a:lnSpc>
            </a:pPr>
            <a:r>
              <a:rPr lang="en-US" sz="2676">
                <a:solidFill>
                  <a:srgbClr val="000000"/>
                </a:solidFill>
                <a:latin typeface="Aileron"/>
                <a:ea typeface="Aileron"/>
                <a:cs typeface="Aileron"/>
                <a:sym typeface="Aileron"/>
              </a:rPr>
              <a:t>    TenNhanVien NVARCHAR(100))</a:t>
            </a:r>
          </a:p>
          <a:p>
            <a:pPr algn="l">
              <a:lnSpc>
                <a:spcPts val="3746"/>
              </a:lnSpc>
            </a:pPr>
          </a:p>
          <a:p>
            <a:pPr algn="l">
              <a:lnSpc>
                <a:spcPts val="3746"/>
              </a:lnSpc>
            </a:pPr>
            <a:r>
              <a:rPr lang="en-US" sz="2676" b="true">
                <a:solidFill>
                  <a:srgbClr val="000000"/>
                </a:solidFill>
                <a:latin typeface="Aileron Bold"/>
                <a:ea typeface="Aileron Bold"/>
                <a:cs typeface="Aileron Bold"/>
                <a:sym typeface="Aileron Bold"/>
              </a:rPr>
              <a:t>-- BACSI</a:t>
            </a:r>
          </a:p>
          <a:p>
            <a:pPr algn="l">
              <a:lnSpc>
                <a:spcPts val="3746"/>
              </a:lnSpc>
            </a:pPr>
            <a:r>
              <a:rPr lang="en-US" sz="2676">
                <a:solidFill>
                  <a:srgbClr val="000000"/>
                </a:solidFill>
                <a:latin typeface="Aileron"/>
                <a:ea typeface="Aileron"/>
                <a:cs typeface="Aileron"/>
                <a:sym typeface="Aileron"/>
              </a:rPr>
              <a:t>CREATE TABLE BACSI (</a:t>
            </a:r>
          </a:p>
          <a:p>
            <a:pPr algn="l">
              <a:lnSpc>
                <a:spcPts val="3746"/>
              </a:lnSpc>
            </a:pPr>
            <a:r>
              <a:rPr lang="en-US" sz="2676">
                <a:solidFill>
                  <a:srgbClr val="000000"/>
                </a:solidFill>
                <a:latin typeface="Aileron"/>
                <a:ea typeface="Aileron"/>
                <a:cs typeface="Aileron"/>
                <a:sym typeface="Aileron"/>
              </a:rPr>
              <a:t>    MaBacSi INT PRIMARY KEY,</a:t>
            </a:r>
          </a:p>
          <a:p>
            <a:pPr algn="l">
              <a:lnSpc>
                <a:spcPts val="3746"/>
              </a:lnSpc>
            </a:pPr>
            <a:r>
              <a:rPr lang="en-US" sz="2676">
                <a:solidFill>
                  <a:srgbClr val="000000"/>
                </a:solidFill>
                <a:latin typeface="Aileron"/>
                <a:ea typeface="Aileron"/>
                <a:cs typeface="Aileron"/>
                <a:sym typeface="Aileron"/>
              </a:rPr>
              <a:t>    TenBacSi NVARCHAR(100))</a:t>
            </a:r>
          </a:p>
          <a:p>
            <a:pPr algn="l">
              <a:lnSpc>
                <a:spcPts val="3746"/>
              </a:lnSpc>
              <a:spcBef>
                <a:spcPct val="0"/>
              </a:spcBef>
            </a:pPr>
          </a:p>
          <a:p>
            <a:pPr algn="l">
              <a:lnSpc>
                <a:spcPts val="3746"/>
              </a:lnSpc>
              <a:spcBef>
                <a:spcPct val="0"/>
              </a:spcBef>
            </a:pPr>
          </a:p>
          <a:p>
            <a:pPr algn="l">
              <a:lnSpc>
                <a:spcPts val="3746"/>
              </a:lnSpc>
              <a:spcBef>
                <a:spcPct val="0"/>
              </a:spcBef>
            </a:pPr>
          </a:p>
          <a:p>
            <a:pPr algn="l">
              <a:lnSpc>
                <a:spcPts val="3746"/>
              </a:lnSpc>
              <a:spcBef>
                <a:spcPct val="0"/>
              </a:spcBef>
            </a:pPr>
          </a:p>
          <a:p>
            <a:pPr algn="l">
              <a:lnSpc>
                <a:spcPts val="3746"/>
              </a:lnSpc>
              <a:spcBef>
                <a:spcPct val="0"/>
              </a:spcBef>
            </a:pPr>
          </a:p>
        </p:txBody>
      </p:sp>
      <p:sp>
        <p:nvSpPr>
          <p:cNvPr name="AutoShape 12" id="12"/>
          <p:cNvSpPr/>
          <p:nvPr/>
        </p:nvSpPr>
        <p:spPr>
          <a:xfrm flipV="true">
            <a:off x="9639006" y="2784288"/>
            <a:ext cx="0" cy="6794682"/>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10181656" y="2352688"/>
            <a:ext cx="10489790" cy="9871001"/>
          </a:xfrm>
          <a:prstGeom prst="rect">
            <a:avLst/>
          </a:prstGeom>
        </p:spPr>
        <p:txBody>
          <a:bodyPr anchor="t" rtlCol="false" tIns="0" lIns="0" bIns="0" rIns="0">
            <a:spAutoFit/>
          </a:bodyPr>
          <a:lstStyle/>
          <a:p>
            <a:pPr algn="l">
              <a:lnSpc>
                <a:spcPts val="4379"/>
              </a:lnSpc>
            </a:pPr>
          </a:p>
          <a:p>
            <a:pPr algn="l">
              <a:lnSpc>
                <a:spcPts val="3678"/>
              </a:lnSpc>
            </a:pPr>
            <a:r>
              <a:rPr lang="en-US" sz="2627" b="true">
                <a:solidFill>
                  <a:srgbClr val="021828"/>
                </a:solidFill>
                <a:latin typeface="Aileron Bold"/>
                <a:ea typeface="Aileron Bold"/>
                <a:cs typeface="Aileron Bold"/>
                <a:sym typeface="Aileron Bold"/>
              </a:rPr>
              <a:t>-- BENHNHAN</a:t>
            </a:r>
          </a:p>
          <a:p>
            <a:pPr algn="l">
              <a:lnSpc>
                <a:spcPts val="3678"/>
              </a:lnSpc>
            </a:pPr>
            <a:r>
              <a:rPr lang="en-US" sz="2627">
                <a:solidFill>
                  <a:srgbClr val="021828"/>
                </a:solidFill>
                <a:latin typeface="Aileron"/>
                <a:ea typeface="Aileron"/>
                <a:cs typeface="Aileron"/>
                <a:sym typeface="Aileron"/>
              </a:rPr>
              <a:t>CREATE TABLE BENHNHAN (</a:t>
            </a:r>
          </a:p>
          <a:p>
            <a:pPr algn="l">
              <a:lnSpc>
                <a:spcPts val="3678"/>
              </a:lnSpc>
            </a:pPr>
            <a:r>
              <a:rPr lang="en-US" sz="2627">
                <a:solidFill>
                  <a:srgbClr val="021828"/>
                </a:solidFill>
                <a:latin typeface="Aileron"/>
                <a:ea typeface="Aileron"/>
                <a:cs typeface="Aileron"/>
                <a:sym typeface="Aileron"/>
              </a:rPr>
              <a:t>    MaBenhNhan INT PRIMARY KEY,</a:t>
            </a:r>
          </a:p>
          <a:p>
            <a:pPr algn="l">
              <a:lnSpc>
                <a:spcPts val="3678"/>
              </a:lnSpc>
            </a:pPr>
            <a:r>
              <a:rPr lang="en-US" sz="2627">
                <a:solidFill>
                  <a:srgbClr val="021828"/>
                </a:solidFill>
                <a:latin typeface="Aileron"/>
                <a:ea typeface="Aileron"/>
                <a:cs typeface="Aileron"/>
                <a:sym typeface="Aileron"/>
              </a:rPr>
              <a:t>    TenBenhNhan NVARCHAR(100),</a:t>
            </a:r>
          </a:p>
          <a:p>
            <a:pPr algn="l">
              <a:lnSpc>
                <a:spcPts val="3678"/>
              </a:lnSpc>
            </a:pPr>
            <a:r>
              <a:rPr lang="en-US" sz="2627">
                <a:solidFill>
                  <a:srgbClr val="021828"/>
                </a:solidFill>
                <a:latin typeface="Aileron"/>
                <a:ea typeface="Aileron"/>
                <a:cs typeface="Aileron"/>
                <a:sym typeface="Aileron"/>
              </a:rPr>
              <a:t>    NgaySinh DATE,</a:t>
            </a:r>
          </a:p>
          <a:p>
            <a:pPr algn="l">
              <a:lnSpc>
                <a:spcPts val="3678"/>
              </a:lnSpc>
            </a:pPr>
            <a:r>
              <a:rPr lang="en-US" sz="2627">
                <a:solidFill>
                  <a:srgbClr val="021828"/>
                </a:solidFill>
                <a:latin typeface="Aileron"/>
                <a:ea typeface="Aileron"/>
                <a:cs typeface="Aileron"/>
                <a:sym typeface="Aileron"/>
              </a:rPr>
              <a:t>    LoaiBenhNhan NVARCHAR(50))</a:t>
            </a:r>
          </a:p>
          <a:p>
            <a:pPr algn="l">
              <a:lnSpc>
                <a:spcPts val="3678"/>
              </a:lnSpc>
            </a:pPr>
          </a:p>
          <a:p>
            <a:pPr algn="l">
              <a:lnSpc>
                <a:spcPts val="3678"/>
              </a:lnSpc>
            </a:pPr>
            <a:r>
              <a:rPr lang="en-US" sz="2627" b="true">
                <a:solidFill>
                  <a:srgbClr val="021828"/>
                </a:solidFill>
                <a:latin typeface="Aileron Bold"/>
                <a:ea typeface="Aileron Bold"/>
                <a:cs typeface="Aileron Bold"/>
                <a:sym typeface="Aileron Bold"/>
              </a:rPr>
              <a:t>-- VATTU</a:t>
            </a:r>
          </a:p>
          <a:p>
            <a:pPr algn="l">
              <a:lnSpc>
                <a:spcPts val="3678"/>
              </a:lnSpc>
            </a:pPr>
            <a:r>
              <a:rPr lang="en-US" sz="2627">
                <a:solidFill>
                  <a:srgbClr val="021828"/>
                </a:solidFill>
                <a:latin typeface="Aileron"/>
                <a:ea typeface="Aileron"/>
                <a:cs typeface="Aileron"/>
                <a:sym typeface="Aileron"/>
              </a:rPr>
              <a:t>CREATE TABLE VATTU (</a:t>
            </a:r>
          </a:p>
          <a:p>
            <a:pPr algn="l">
              <a:lnSpc>
                <a:spcPts val="3678"/>
              </a:lnSpc>
            </a:pPr>
            <a:r>
              <a:rPr lang="en-US" sz="2627">
                <a:solidFill>
                  <a:srgbClr val="021828"/>
                </a:solidFill>
                <a:latin typeface="Aileron"/>
                <a:ea typeface="Aileron"/>
                <a:cs typeface="Aileron"/>
                <a:sym typeface="Aileron"/>
              </a:rPr>
              <a:t>    MaVatTu INT PRIMARY KEY,</a:t>
            </a:r>
          </a:p>
          <a:p>
            <a:pPr algn="l">
              <a:lnSpc>
                <a:spcPts val="3678"/>
              </a:lnSpc>
            </a:pPr>
            <a:r>
              <a:rPr lang="en-US" sz="2627">
                <a:solidFill>
                  <a:srgbClr val="021828"/>
                </a:solidFill>
                <a:latin typeface="Aileron"/>
                <a:ea typeface="Aileron"/>
                <a:cs typeface="Aileron"/>
                <a:sym typeface="Aileron"/>
              </a:rPr>
              <a:t>    TenVatTu NVARCHAR(100),</a:t>
            </a:r>
          </a:p>
          <a:p>
            <a:pPr algn="l">
              <a:lnSpc>
                <a:spcPts val="3678"/>
              </a:lnSpc>
            </a:pPr>
            <a:r>
              <a:rPr lang="en-US" sz="2627">
                <a:solidFill>
                  <a:srgbClr val="021828"/>
                </a:solidFill>
                <a:latin typeface="Aileron"/>
                <a:ea typeface="Aileron"/>
                <a:cs typeface="Aileron"/>
                <a:sym typeface="Aileron"/>
              </a:rPr>
              <a:t>    DacTa NVARCHAR(200),</a:t>
            </a:r>
          </a:p>
          <a:p>
            <a:pPr algn="l">
              <a:lnSpc>
                <a:spcPts val="3678"/>
              </a:lnSpc>
            </a:pPr>
            <a:r>
              <a:rPr lang="en-US" sz="2627">
                <a:solidFill>
                  <a:srgbClr val="021828"/>
                </a:solidFill>
                <a:latin typeface="Aileron"/>
                <a:ea typeface="Aileron"/>
                <a:cs typeface="Aileron"/>
                <a:sym typeface="Aileron"/>
              </a:rPr>
              <a:t>    DonGia MONEY)</a:t>
            </a: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a:p>
            <a:pPr algn="l">
              <a:lnSpc>
                <a:spcPts val="367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4464" y="939866"/>
            <a:ext cx="824861" cy="837306"/>
          </a:xfrm>
          <a:custGeom>
            <a:avLst/>
            <a:gdLst/>
            <a:ahLst/>
            <a:cxnLst/>
            <a:rect r="r" b="b" t="t" l="l"/>
            <a:pathLst>
              <a:path h="837306" w="824861">
                <a:moveTo>
                  <a:pt x="0" y="0"/>
                </a:moveTo>
                <a:lnTo>
                  <a:pt x="824861" y="0"/>
                </a:lnTo>
                <a:lnTo>
                  <a:pt x="824861" y="837307"/>
                </a:lnTo>
                <a:lnTo>
                  <a:pt x="0" y="837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464" y="308744"/>
            <a:ext cx="15037629" cy="631123"/>
          </a:xfrm>
          <a:prstGeom prst="rect">
            <a:avLst/>
          </a:prstGeom>
        </p:spPr>
        <p:txBody>
          <a:bodyPr anchor="t" rtlCol="false" tIns="0" lIns="0" bIns="0" rIns="0">
            <a:spAutoFit/>
          </a:bodyPr>
          <a:lstStyle/>
          <a:p>
            <a:pPr algn="l" marL="0" indent="0" lvl="0">
              <a:lnSpc>
                <a:spcPts val="5089"/>
              </a:lnSpc>
              <a:spcBef>
                <a:spcPct val="0"/>
              </a:spcBef>
            </a:pPr>
            <a:r>
              <a:rPr lang="en-US" b="true" sz="4007">
                <a:solidFill>
                  <a:srgbClr val="0E2F5F"/>
                </a:solidFill>
                <a:latin typeface="Aileron Heavy"/>
                <a:ea typeface="Aileron Heavy"/>
                <a:cs typeface="Aileron Heavy"/>
                <a:sym typeface="Aileron Heavy"/>
              </a:rPr>
              <a:t>3. Cài đặt CSDL - Tạo database trên SSMS, nhập dữ liệu </a:t>
            </a:r>
          </a:p>
        </p:txBody>
      </p:sp>
      <p:sp>
        <p:nvSpPr>
          <p:cNvPr name="TextBox 4" id="4"/>
          <p:cNvSpPr txBox="true"/>
          <p:nvPr/>
        </p:nvSpPr>
        <p:spPr>
          <a:xfrm rot="0">
            <a:off x="1044464" y="571918"/>
            <a:ext cx="14035308" cy="10217108"/>
          </a:xfrm>
          <a:prstGeom prst="rect">
            <a:avLst/>
          </a:prstGeom>
        </p:spPr>
        <p:txBody>
          <a:bodyPr anchor="t" rtlCol="false" tIns="0" lIns="0" bIns="0" rIns="0">
            <a:spAutoFit/>
          </a:bodyPr>
          <a:lstStyle/>
          <a:p>
            <a:pPr algn="l">
              <a:lnSpc>
                <a:spcPts val="4109"/>
              </a:lnSpc>
            </a:pPr>
          </a:p>
          <a:p>
            <a:pPr algn="l">
              <a:lnSpc>
                <a:spcPts val="4109"/>
              </a:lnSpc>
              <a:spcBef>
                <a:spcPct val="0"/>
              </a:spcBef>
            </a:pPr>
            <a:r>
              <a:rPr lang="en-US" b="true" sz="2935">
                <a:solidFill>
                  <a:srgbClr val="021828"/>
                </a:solidFill>
                <a:latin typeface="Aileron Bold"/>
                <a:ea typeface="Aileron Bold"/>
                <a:cs typeface="Aileron Bold"/>
                <a:sym typeface="Aileron Bold"/>
              </a:rPr>
              <a:t>-- KHUCHUATRI</a:t>
            </a:r>
          </a:p>
          <a:p>
            <a:pPr algn="l">
              <a:lnSpc>
                <a:spcPts val="4109"/>
              </a:lnSpc>
              <a:spcBef>
                <a:spcPct val="0"/>
              </a:spcBef>
            </a:pPr>
            <a:r>
              <a:rPr lang="en-US" sz="2935">
                <a:solidFill>
                  <a:srgbClr val="021828"/>
                </a:solidFill>
                <a:latin typeface="Aileron"/>
                <a:ea typeface="Aileron"/>
                <a:cs typeface="Aileron"/>
                <a:sym typeface="Aileron"/>
              </a:rPr>
              <a:t>CREATE TABLE KHUCHUATRI (</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SoKhuChuaTri INT PRIMARY KEY,</a:t>
            </a:r>
          </a:p>
          <a:p>
            <a:pPr algn="l">
              <a:lnSpc>
                <a:spcPts val="4109"/>
              </a:lnSpc>
              <a:spcBef>
                <a:spcPct val="0"/>
              </a:spcBef>
            </a:pPr>
            <a:r>
              <a:rPr lang="en-US" sz="2935">
                <a:solidFill>
                  <a:srgbClr val="021828"/>
                </a:solidFill>
                <a:latin typeface="Aileron"/>
                <a:ea typeface="Aileron"/>
                <a:cs typeface="Aileron"/>
                <a:sym typeface="Aileron"/>
              </a:rPr>
              <a:t>    TenKhuChuaTri NVARCHAR(100),</a:t>
            </a:r>
          </a:p>
          <a:p>
            <a:pPr algn="l">
              <a:lnSpc>
                <a:spcPts val="4109"/>
              </a:lnSpc>
              <a:spcBef>
                <a:spcPct val="0"/>
              </a:spcBef>
            </a:pPr>
            <a:r>
              <a:rPr lang="en-US" sz="2935">
                <a:solidFill>
                  <a:srgbClr val="021828"/>
                </a:solidFill>
                <a:latin typeface="Aileron"/>
                <a:ea typeface="Aileron"/>
                <a:cs typeface="Aileron"/>
                <a:sym typeface="Aileron"/>
              </a:rPr>
              <a:t>    MaYTaTruong INT,</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CONSTRAINT FK_KHUCHUATRI_NHANVIEN </a:t>
            </a:r>
          </a:p>
          <a:p>
            <a:pPr algn="l">
              <a:lnSpc>
                <a:spcPts val="4109"/>
              </a:lnSpc>
              <a:spcBef>
                <a:spcPct val="0"/>
              </a:spcBef>
            </a:pPr>
            <a:r>
              <a:rPr lang="en-US" sz="2935">
                <a:solidFill>
                  <a:srgbClr val="021828"/>
                </a:solidFill>
                <a:latin typeface="Aileron"/>
                <a:ea typeface="Aileron"/>
                <a:cs typeface="Aileron"/>
                <a:sym typeface="Aileron"/>
              </a:rPr>
              <a:t>        FOREIGN KEY (MaYTaTruong) REFERENCES NHANVIEN(MaNhanVien))</a:t>
            </a:r>
          </a:p>
          <a:p>
            <a:pPr algn="l">
              <a:lnSpc>
                <a:spcPts val="4109"/>
              </a:lnSpc>
              <a:spcBef>
                <a:spcPct val="0"/>
              </a:spcBef>
            </a:pPr>
          </a:p>
          <a:p>
            <a:pPr algn="l">
              <a:lnSpc>
                <a:spcPts val="4109"/>
              </a:lnSpc>
              <a:spcBef>
                <a:spcPct val="0"/>
              </a:spcBef>
            </a:pPr>
            <a:r>
              <a:rPr lang="en-US" b="true" sz="2935">
                <a:solidFill>
                  <a:srgbClr val="021828"/>
                </a:solidFill>
                <a:latin typeface="Aileron Bold"/>
                <a:ea typeface="Aileron Bold"/>
                <a:cs typeface="Aileron Bold"/>
                <a:sym typeface="Aileron Bold"/>
              </a:rPr>
              <a:t>-- GIUONG</a:t>
            </a:r>
          </a:p>
          <a:p>
            <a:pPr algn="l">
              <a:lnSpc>
                <a:spcPts val="4109"/>
              </a:lnSpc>
              <a:spcBef>
                <a:spcPct val="0"/>
              </a:spcBef>
            </a:pPr>
            <a:r>
              <a:rPr lang="en-US" sz="2935">
                <a:solidFill>
                  <a:srgbClr val="021828"/>
                </a:solidFill>
                <a:latin typeface="Aileron"/>
                <a:ea typeface="Aileron"/>
                <a:cs typeface="Aileron"/>
                <a:sym typeface="Aileron"/>
              </a:rPr>
              <a:t>CREATE TABLE GIUONG (</a:t>
            </a:r>
          </a:p>
          <a:p>
            <a:pPr algn="l">
              <a:lnSpc>
                <a:spcPts val="4109"/>
              </a:lnSpc>
              <a:spcBef>
                <a:spcPct val="0"/>
              </a:spcBef>
            </a:pPr>
            <a:r>
              <a:rPr lang="en-US" sz="2935">
                <a:solidFill>
                  <a:srgbClr val="021828"/>
                </a:solidFill>
                <a:latin typeface="Aileron"/>
                <a:ea typeface="Aileron"/>
                <a:cs typeface="Aileron"/>
                <a:sym typeface="Aileron"/>
              </a:rPr>
              <a:t>    SoGiuong INT PRIMARY KEY,</a:t>
            </a:r>
          </a:p>
          <a:p>
            <a:pPr algn="l">
              <a:lnSpc>
                <a:spcPts val="4109"/>
              </a:lnSpc>
              <a:spcBef>
                <a:spcPct val="0"/>
              </a:spcBef>
            </a:pPr>
            <a:r>
              <a:rPr lang="en-US" sz="2935">
                <a:solidFill>
                  <a:srgbClr val="021828"/>
                </a:solidFill>
                <a:latin typeface="Aileron"/>
                <a:ea typeface="Aileron"/>
                <a:cs typeface="Aileron"/>
                <a:sym typeface="Aileron"/>
              </a:rPr>
              <a:t>    SoPhong INT,</a:t>
            </a:r>
          </a:p>
          <a:p>
            <a:pPr algn="l">
              <a:lnSpc>
                <a:spcPts val="4109"/>
              </a:lnSpc>
              <a:spcBef>
                <a:spcPct val="0"/>
              </a:spcBef>
            </a:pPr>
            <a:r>
              <a:rPr lang="en-US" sz="2935">
                <a:solidFill>
                  <a:srgbClr val="021828"/>
                </a:solidFill>
                <a:latin typeface="Aileron"/>
                <a:ea typeface="Aileron"/>
                <a:cs typeface="Aileron"/>
                <a:sym typeface="Aileron"/>
              </a:rPr>
              <a:t>    SoKhuChuaTri INT,</a:t>
            </a:r>
          </a:p>
          <a:p>
            <a:pPr algn="l">
              <a:lnSpc>
                <a:spcPts val="4109"/>
              </a:lnSpc>
              <a:spcBef>
                <a:spcPct val="0"/>
              </a:spcBef>
            </a:pPr>
            <a:r>
              <a:rPr lang="en-US" sz="2935">
                <a:solidFill>
                  <a:srgbClr val="021828"/>
                </a:solidFill>
                <a:latin typeface="Aileron"/>
                <a:ea typeface="Aileron"/>
                <a:cs typeface="Aileron"/>
                <a:sym typeface="Aileron"/>
              </a:rPr>
              <a:t>    </a:t>
            </a:r>
            <a:r>
              <a:rPr lang="en-US" sz="2935">
                <a:solidFill>
                  <a:srgbClr val="021828"/>
                </a:solidFill>
                <a:latin typeface="Aileron"/>
                <a:ea typeface="Aileron"/>
                <a:cs typeface="Aileron"/>
                <a:sym typeface="Aileron"/>
              </a:rPr>
              <a:t>CONSTRAINT FK_GIUONG_KHUCHUATRI </a:t>
            </a:r>
          </a:p>
          <a:p>
            <a:pPr algn="l">
              <a:lnSpc>
                <a:spcPts val="4109"/>
              </a:lnSpc>
              <a:spcBef>
                <a:spcPct val="0"/>
              </a:spcBef>
            </a:pPr>
            <a:r>
              <a:rPr lang="en-US" sz="2935">
                <a:solidFill>
                  <a:srgbClr val="021828"/>
                </a:solidFill>
                <a:latin typeface="Aileron"/>
                <a:ea typeface="Aileron"/>
                <a:cs typeface="Aileron"/>
                <a:sym typeface="Aileron"/>
              </a:rPr>
              <a:t>        FOREIGN KEY (SoKhuChuaTri) REFERENCES KHUCHUATRI(SoKhuChuaTri))</a:t>
            </a:r>
          </a:p>
          <a:p>
            <a:pPr algn="l">
              <a:lnSpc>
                <a:spcPts val="4109"/>
              </a:lnSpc>
              <a:spcBef>
                <a:spcPct val="0"/>
              </a:spcBef>
            </a:pPr>
          </a:p>
          <a:p>
            <a:pPr algn="l">
              <a:lnSpc>
                <a:spcPts val="4109"/>
              </a:lnSpc>
              <a:spcBef>
                <a:spcPct val="0"/>
              </a:spcBef>
            </a:pPr>
          </a:p>
          <a:p>
            <a:pPr algn="l">
              <a:lnSpc>
                <a:spcPts val="4109"/>
              </a:lnSpc>
              <a:spcBef>
                <a:spcPct val="0"/>
              </a:spcBef>
            </a:pPr>
          </a:p>
          <a:p>
            <a:pPr algn="l">
              <a:lnSpc>
                <a:spcPts val="359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DAGmlvYmtp0</dc:identifier>
  <dcterms:modified xsi:type="dcterms:W3CDTF">2011-08-01T06:04:30Z</dcterms:modified>
  <cp:revision>1</cp:revision>
  <dc:title>Blue and White Simple The Future Of The Arctic Presentation</dc:title>
</cp:coreProperties>
</file>